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9"/>
  </p:notesMasterIdLst>
  <p:handoutMasterIdLst>
    <p:handoutMasterId r:id="rId60"/>
  </p:handoutMasterIdLst>
  <p:sldIdLst>
    <p:sldId id="327" r:id="rId6"/>
    <p:sldId id="330" r:id="rId7"/>
    <p:sldId id="331" r:id="rId8"/>
    <p:sldId id="332" r:id="rId9"/>
    <p:sldId id="298" r:id="rId10"/>
    <p:sldId id="262" r:id="rId11"/>
    <p:sldId id="333" r:id="rId12"/>
    <p:sldId id="336" r:id="rId13"/>
    <p:sldId id="263" r:id="rId14"/>
    <p:sldId id="299" r:id="rId15"/>
    <p:sldId id="302" r:id="rId16"/>
    <p:sldId id="264" r:id="rId17"/>
    <p:sldId id="266" r:id="rId18"/>
    <p:sldId id="334" r:id="rId19"/>
    <p:sldId id="265" r:id="rId20"/>
    <p:sldId id="335" r:id="rId21"/>
    <p:sldId id="276" r:id="rId22"/>
    <p:sldId id="303" r:id="rId23"/>
    <p:sldId id="293" r:id="rId24"/>
    <p:sldId id="277" r:id="rId25"/>
    <p:sldId id="337" r:id="rId26"/>
    <p:sldId id="338"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0012" autoAdjust="0"/>
  </p:normalViewPr>
  <p:slideViewPr>
    <p:cSldViewPr snapToGrid="0" snapToObjects="1">
      <p:cViewPr varScale="1">
        <p:scale>
          <a:sx n="104" d="100"/>
          <a:sy n="104" d="100"/>
        </p:scale>
        <p:origin x="36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75006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11725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83289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55598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4222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05164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58090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2278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992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112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81624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48542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59039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08347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1858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6726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6126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57195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890568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7647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4588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1649649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18682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794296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5/29/2024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313917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1/1%20Collecting%20the%20Data/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1/1%20Collecting%20the%20Data/jupyter-labs-webscraping.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1/2%20Data%20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2/2%20Exploratory%20Analysis%20Using%20Pandas%20and%20Matplotlib%20(Visualisation)/edadataviz.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2/1%20Exploratory%20Data%20Analysis%20Using%20SQL/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3/1%20Interactive%20Visual%20Analytics%20and%20Dashboard%20(Folium%2BPlotly)/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3/1%20Interactive%20Visual%20Analytics%20and%20Dashboard%20(Folium%2BPlotly)/spacex_dash_app.py"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echnobok/ibm_data_science_professional_certificate/blob/main/applied_datascience_capstone(10)/module4/1%20Predictive%20Analysis%20(Classificatio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hyperlink" Target="https://github.com/technobok/ibm_data_science_professional_certificate/tree/main/applied_datascience_capstone(1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Paul Webb</a:t>
            </a:r>
          </a:p>
          <a:p>
            <a:r>
              <a:rPr lang="en-US" dirty="0">
                <a:latin typeface="Abadi" panose="020B0604020104020204" pitchFamily="34" charset="0"/>
                <a:ea typeface="SF Pro" pitchFamily="2" charset="0"/>
                <a:cs typeface="SF Pro" pitchFamily="2" charset="0"/>
              </a:rPr>
              <a:t>2024-05-22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74087"/>
            <a:ext cx="8423631" cy="4225925"/>
          </a:xfrm>
          <a:prstGeom prst="rect">
            <a:avLst/>
          </a:prstGeom>
        </p:spPr>
        <p:txBody>
          <a:bodyPr vert="horz" lIns="91440" tIns="45720" rIns="91440" bIns="45720" rtlCol="0" anchor="t">
            <a:normAutofit fontScale="925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Standard REST GET calls to the SpaceX API endpoints were made using the “requests” library to retrieve JSON data</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The JSON data was processed and converted into Pandas </a:t>
            </a:r>
            <a:r>
              <a:rPr lang="en-US" sz="2200" dirty="0" err="1">
                <a:solidFill>
                  <a:schemeClr val="bg1">
                    <a:lumMod val="65000"/>
                    <a:lumOff val="35000"/>
                  </a:schemeClr>
                </a:solidFill>
                <a:latin typeface="Aptos Display" panose="020B0004020202020204" pitchFamily="34" charset="0"/>
              </a:rPr>
              <a:t>Dataframes</a:t>
            </a:r>
            <a:endParaRPr lang="en-US" sz="2200" dirty="0">
              <a:solidFill>
                <a:schemeClr val="bg1">
                  <a:lumMod val="65000"/>
                  <a:lumOff val="35000"/>
                </a:schemeClr>
              </a:solidFill>
              <a:latin typeface="Aptos Display" panose="020B0004020202020204" pitchFamily="34" charset="0"/>
            </a:endParaRPr>
          </a:p>
          <a:p>
            <a:pPr>
              <a:lnSpc>
                <a:spcPct val="100000"/>
              </a:lnSpc>
              <a:spcBef>
                <a:spcPts val="1400"/>
              </a:spcBef>
              <a:buClrTx/>
              <a:buFont typeface="Wingdings" panose="05000000000000000000" pitchFamily="2" charset="2"/>
              <a:buChar char="§"/>
            </a:pPr>
            <a:r>
              <a:rPr lang="en-US" sz="2200" dirty="0" err="1">
                <a:solidFill>
                  <a:schemeClr val="bg1">
                    <a:lumMod val="65000"/>
                    <a:lumOff val="35000"/>
                  </a:schemeClr>
                </a:solidFill>
                <a:latin typeface="Aptos Display" panose="020B0004020202020204" pitchFamily="34" charset="0"/>
              </a:rPr>
              <a:t>Dataframes</a:t>
            </a:r>
            <a:r>
              <a:rPr lang="en-US" sz="2200" dirty="0">
                <a:solidFill>
                  <a:schemeClr val="bg1">
                    <a:lumMod val="65000"/>
                    <a:lumOff val="35000"/>
                  </a:schemeClr>
                </a:solidFill>
                <a:latin typeface="Aptos Display" panose="020B0004020202020204" pitchFamily="34" charset="0"/>
              </a:rPr>
              <a:t> were filtered to only include Falcon 9 Launches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Resulting data was persisted as CSV for further processing in later stages</a:t>
            </a:r>
          </a:p>
          <a:p>
            <a:pPr>
              <a:lnSpc>
                <a:spcPct val="100000"/>
              </a:lnSpc>
              <a:spcBef>
                <a:spcPts val="1400"/>
              </a:spcBef>
              <a:buClrTx/>
              <a:buFont typeface="Wingdings" panose="05000000000000000000" pitchFamily="2" charset="2"/>
              <a:buChar char="§"/>
            </a:pPr>
            <a:r>
              <a:rPr lang="en-US" sz="2200" dirty="0" err="1">
                <a:solidFill>
                  <a:schemeClr val="bg1">
                    <a:lumMod val="65000"/>
                    <a:lumOff val="35000"/>
                  </a:schemeClr>
                </a:solidFill>
                <a:latin typeface="Aptos Display" panose="020B0004020202020204" pitchFamily="34" charset="0"/>
              </a:rPr>
              <a:t>Jupyter</a:t>
            </a:r>
            <a:r>
              <a:rPr lang="en-US" sz="2200" dirty="0">
                <a:solidFill>
                  <a:schemeClr val="bg1">
                    <a:lumMod val="65000"/>
                    <a:lumOff val="35000"/>
                  </a:schemeClr>
                </a:solidFill>
                <a:latin typeface="Aptos Display" panose="020B0004020202020204" pitchFamily="34" charset="0"/>
              </a:rPr>
              <a:t> notebook detailing processing and endpoints used is available from: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https://github.com/technobok/ibm_data_science_professional_certificate/blob/main/applied_datascience_capstone(10)/module1/1%20Collecting%20the%20Data/jupyter-labs-spacex-data-collection-api.ipynb</a:t>
            </a:r>
            <a:endParaRPr lang="en-US" dirty="0">
              <a:solidFill>
                <a:schemeClr val="tx2">
                  <a:lumMod val="50000"/>
                </a:schemeClr>
              </a:solidFill>
              <a:latin typeface="Aptos Display" panose="020B0004020202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a:solidFill>
                  <a:srgbClr val="0B49CB"/>
                </a:solidFill>
                <a:latin typeface="Aptos SemiBold" panose="020B0004020202020204" pitchFamily="34" charset="0"/>
              </a:rPr>
              <a:t>Collection</a:t>
            </a:r>
            <a:r>
              <a:rPr lang="en-US" dirty="0">
                <a:solidFill>
                  <a:srgbClr val="0B49CB"/>
                </a:solidFill>
                <a:latin typeface="Abadi"/>
              </a:rPr>
              <a:t> – SpaceX API</a:t>
            </a:r>
          </a:p>
        </p:txBody>
      </p:sp>
      <p:sp>
        <p:nvSpPr>
          <p:cNvPr id="2" name="Rectangle: Diagonal Corners Rounded 1">
            <a:extLst>
              <a:ext uri="{FF2B5EF4-FFF2-40B4-BE49-F238E27FC236}">
                <a16:creationId xmlns:a16="http://schemas.microsoft.com/office/drawing/2014/main" id="{2644D058-D178-CEFC-630C-CB724E4C24AA}"/>
              </a:ext>
            </a:extLst>
          </p:cNvPr>
          <p:cNvSpPr/>
          <p:nvPr/>
        </p:nvSpPr>
        <p:spPr>
          <a:xfrm>
            <a:off x="9330352" y="1702674"/>
            <a:ext cx="1955259"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Request Data from API endpoint</a:t>
            </a:r>
          </a:p>
        </p:txBody>
      </p:sp>
      <p:sp>
        <p:nvSpPr>
          <p:cNvPr id="7" name="Rectangle: Diagonal Corners Rounded 6">
            <a:extLst>
              <a:ext uri="{FF2B5EF4-FFF2-40B4-BE49-F238E27FC236}">
                <a16:creationId xmlns:a16="http://schemas.microsoft.com/office/drawing/2014/main" id="{484D412D-38C3-37B1-0305-B3FB7965D8C9}"/>
              </a:ext>
            </a:extLst>
          </p:cNvPr>
          <p:cNvSpPr/>
          <p:nvPr/>
        </p:nvSpPr>
        <p:spPr>
          <a:xfrm>
            <a:off x="9330352" y="2500022"/>
            <a:ext cx="1955259"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Process JSON response</a:t>
            </a:r>
          </a:p>
        </p:txBody>
      </p:sp>
      <p:sp>
        <p:nvSpPr>
          <p:cNvPr id="8" name="Rectangle: Diagonal Corners Rounded 7">
            <a:extLst>
              <a:ext uri="{FF2B5EF4-FFF2-40B4-BE49-F238E27FC236}">
                <a16:creationId xmlns:a16="http://schemas.microsoft.com/office/drawing/2014/main" id="{5268F1C7-B554-F6FB-568B-5E3E8178CD6A}"/>
              </a:ext>
            </a:extLst>
          </p:cNvPr>
          <p:cNvSpPr/>
          <p:nvPr/>
        </p:nvSpPr>
        <p:spPr>
          <a:xfrm>
            <a:off x="9330352" y="3287988"/>
            <a:ext cx="1955259"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Convert to Pandas </a:t>
            </a:r>
            <a:r>
              <a:rPr lang="en-AU" dirty="0" err="1">
                <a:latin typeface="Aptos Display" panose="020B0004020202020204" pitchFamily="34" charset="0"/>
              </a:rPr>
              <a:t>Dataframe</a:t>
            </a:r>
            <a:endParaRPr lang="en-AU" dirty="0">
              <a:latin typeface="Aptos Display" panose="020B0004020202020204" pitchFamily="34" charset="0"/>
            </a:endParaRPr>
          </a:p>
        </p:txBody>
      </p:sp>
      <p:sp>
        <p:nvSpPr>
          <p:cNvPr id="9" name="Rectangle: Diagonal Corners Rounded 8">
            <a:extLst>
              <a:ext uri="{FF2B5EF4-FFF2-40B4-BE49-F238E27FC236}">
                <a16:creationId xmlns:a16="http://schemas.microsoft.com/office/drawing/2014/main" id="{D797DA91-BAC8-774E-39F3-3F3980E6A324}"/>
              </a:ext>
            </a:extLst>
          </p:cNvPr>
          <p:cNvSpPr/>
          <p:nvPr/>
        </p:nvSpPr>
        <p:spPr>
          <a:xfrm>
            <a:off x="9330352" y="4080645"/>
            <a:ext cx="1955259"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Filter </a:t>
            </a:r>
            <a:r>
              <a:rPr lang="en-AU" dirty="0" err="1">
                <a:latin typeface="Aptos Display" panose="020B0004020202020204" pitchFamily="34" charset="0"/>
              </a:rPr>
              <a:t>Dataframe</a:t>
            </a:r>
            <a:r>
              <a:rPr lang="en-AU" dirty="0">
                <a:latin typeface="Aptos Display" panose="020B0004020202020204" pitchFamily="34" charset="0"/>
              </a:rPr>
              <a:t> as required</a:t>
            </a:r>
          </a:p>
        </p:txBody>
      </p:sp>
      <p:sp>
        <p:nvSpPr>
          <p:cNvPr id="10" name="Rectangle: Diagonal Corners Rounded 9">
            <a:extLst>
              <a:ext uri="{FF2B5EF4-FFF2-40B4-BE49-F238E27FC236}">
                <a16:creationId xmlns:a16="http://schemas.microsoft.com/office/drawing/2014/main" id="{D1B8A0BE-C6EC-A0F9-1BFC-D26EDD1889A8}"/>
              </a:ext>
            </a:extLst>
          </p:cNvPr>
          <p:cNvSpPr/>
          <p:nvPr/>
        </p:nvSpPr>
        <p:spPr>
          <a:xfrm>
            <a:off x="9330352" y="4873302"/>
            <a:ext cx="1955259"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Persist data to CSV</a:t>
            </a:r>
          </a:p>
        </p:txBody>
      </p:sp>
      <p:cxnSp>
        <p:nvCxnSpPr>
          <p:cNvPr id="12" name="Straight Arrow Connector 11">
            <a:extLst>
              <a:ext uri="{FF2B5EF4-FFF2-40B4-BE49-F238E27FC236}">
                <a16:creationId xmlns:a16="http://schemas.microsoft.com/office/drawing/2014/main" id="{5D6F18B6-AC8A-593C-55C8-5CE6E2862E30}"/>
              </a:ext>
            </a:extLst>
          </p:cNvPr>
          <p:cNvCxnSpPr>
            <a:cxnSpLocks/>
            <a:stCxn id="2" idx="1"/>
            <a:endCxn id="7" idx="3"/>
          </p:cNvCxnSpPr>
          <p:nvPr/>
        </p:nvCxnSpPr>
        <p:spPr>
          <a:xfrm>
            <a:off x="10307982" y="2354427"/>
            <a:ext cx="0" cy="14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59723C-8D2F-2536-CD7A-42351B8C4542}"/>
              </a:ext>
            </a:extLst>
          </p:cNvPr>
          <p:cNvCxnSpPr>
            <a:stCxn id="7" idx="1"/>
            <a:endCxn id="8" idx="3"/>
          </p:cNvCxnSpPr>
          <p:nvPr/>
        </p:nvCxnSpPr>
        <p:spPr>
          <a:xfrm>
            <a:off x="10307982" y="3151775"/>
            <a:ext cx="0" cy="136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B77776-31A3-A5D9-35D7-EFE292C526C0}"/>
              </a:ext>
            </a:extLst>
          </p:cNvPr>
          <p:cNvCxnSpPr>
            <a:stCxn id="8" idx="1"/>
            <a:endCxn id="9" idx="3"/>
          </p:cNvCxnSpPr>
          <p:nvPr/>
        </p:nvCxnSpPr>
        <p:spPr>
          <a:xfrm>
            <a:off x="10307982" y="3939741"/>
            <a:ext cx="0" cy="140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9F007D-A816-36E5-4426-4082ACC9C508}"/>
              </a:ext>
            </a:extLst>
          </p:cNvPr>
          <p:cNvCxnSpPr>
            <a:stCxn id="9" idx="1"/>
            <a:endCxn id="10" idx="3"/>
          </p:cNvCxnSpPr>
          <p:nvPr/>
        </p:nvCxnSpPr>
        <p:spPr>
          <a:xfrm>
            <a:off x="10307982" y="4732398"/>
            <a:ext cx="0" cy="140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49745" y="1401134"/>
            <a:ext cx="7954963" cy="4847265"/>
          </a:xfrm>
          <a:prstGeom prst="rect">
            <a:avLst/>
          </a:prstGeom>
        </p:spPr>
        <p:txBody>
          <a:bodyPr lIns="91440" tIns="45720" rIns="91440" bIns="45720" anchor="t">
            <a:noAutofit/>
          </a:bodyPr>
          <a:lstStyle/>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Display" panose="020B0004020202020204" pitchFamily="34" charset="0"/>
              </a:rPr>
              <a:t>“requests” was used to retrieve data from Wikipedia detailing the launch details of SpaceX launches</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Display" panose="020B0004020202020204" pitchFamily="34" charset="0"/>
              </a:rPr>
              <a:t>Retrieved HTML data was processes with “</a:t>
            </a:r>
            <a:r>
              <a:rPr lang="en-US" sz="2000" dirty="0" err="1">
                <a:solidFill>
                  <a:schemeClr val="bg1">
                    <a:lumMod val="65000"/>
                    <a:lumOff val="35000"/>
                  </a:schemeClr>
                </a:solidFill>
                <a:latin typeface="Aptos Display" panose="020B0004020202020204" pitchFamily="34" charset="0"/>
              </a:rPr>
              <a:t>BeautifulSoup</a:t>
            </a:r>
            <a:r>
              <a:rPr lang="en-US" sz="2000" dirty="0">
                <a:solidFill>
                  <a:schemeClr val="bg1">
                    <a:lumMod val="65000"/>
                    <a:lumOff val="35000"/>
                  </a:schemeClr>
                </a:solidFill>
                <a:latin typeface="Aptos Display" panose="020B0004020202020204" pitchFamily="34" charset="0"/>
              </a:rPr>
              <a:t>”</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Display" panose="020B0004020202020204" pitchFamily="34" charset="0"/>
              </a:rPr>
              <a:t>The correct HTML table was selected</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Display" panose="020B0004020202020204" pitchFamily="34" charset="0"/>
              </a:rPr>
              <a:t>Columns of relevant data were built by iterating through the table</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Display" panose="020B0004020202020204" pitchFamily="34" charset="0"/>
              </a:rPr>
              <a:t>The dictionary of columns was converted to a Pandas </a:t>
            </a:r>
            <a:r>
              <a:rPr lang="en-US" sz="2000" dirty="0" err="1">
                <a:solidFill>
                  <a:schemeClr val="bg1">
                    <a:lumMod val="65000"/>
                    <a:lumOff val="35000"/>
                  </a:schemeClr>
                </a:solidFill>
                <a:latin typeface="Aptos Display" panose="020B0004020202020204" pitchFamily="34" charset="0"/>
              </a:rPr>
              <a:t>Dataframe</a:t>
            </a:r>
            <a:endParaRPr lang="en-US" sz="2000" dirty="0">
              <a:solidFill>
                <a:schemeClr val="bg1">
                  <a:lumMod val="65000"/>
                  <a:lumOff val="35000"/>
                </a:schemeClr>
              </a:solidFill>
              <a:latin typeface="Aptos Display" panose="020B0004020202020204" pitchFamily="34" charset="0"/>
            </a:endParaRPr>
          </a:p>
          <a:p>
            <a:pPr>
              <a:lnSpc>
                <a:spcPct val="100000"/>
              </a:lnSpc>
              <a:spcBef>
                <a:spcPts val="1400"/>
              </a:spcBef>
              <a:buClrTx/>
              <a:buFont typeface="Wingdings" panose="05000000000000000000" pitchFamily="2" charset="2"/>
              <a:buChar char="§"/>
            </a:pPr>
            <a:r>
              <a:rPr lang="en-US" sz="2000" dirty="0" err="1">
                <a:solidFill>
                  <a:schemeClr val="bg1">
                    <a:lumMod val="65000"/>
                    <a:lumOff val="35000"/>
                  </a:schemeClr>
                </a:solidFill>
                <a:latin typeface="Aptos Display" panose="020B0004020202020204" pitchFamily="34" charset="0"/>
              </a:rPr>
              <a:t>Jupyter</a:t>
            </a:r>
            <a:r>
              <a:rPr lang="en-US" sz="2000" dirty="0">
                <a:solidFill>
                  <a:schemeClr val="bg1">
                    <a:lumMod val="65000"/>
                    <a:lumOff val="35000"/>
                  </a:schemeClr>
                </a:solidFill>
                <a:latin typeface="Aptos Display" panose="020B0004020202020204" pitchFamily="34" charset="0"/>
              </a:rPr>
              <a:t> notebook detailing processing and URL’s used is available from: </a:t>
            </a:r>
            <a:r>
              <a:rPr lang="en-US" sz="20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https://github.com/technobok/ibm_data_science_professional_certificate/blob/main/applied_datascience_capstone(10)/module1/1%20Collecting%20the%20Data/jupyter-labs-webscraping.ipynb</a:t>
            </a:r>
            <a:endParaRPr lang="en-US" sz="2000" dirty="0">
              <a:solidFill>
                <a:schemeClr val="tx2">
                  <a:lumMod val="50000"/>
                </a:schemeClr>
              </a:solidFill>
              <a:latin typeface="Aptos Display" panose="020B00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Diagonal Corners Rounded 4">
            <a:extLst>
              <a:ext uri="{FF2B5EF4-FFF2-40B4-BE49-F238E27FC236}">
                <a16:creationId xmlns:a16="http://schemas.microsoft.com/office/drawing/2014/main" id="{ACF20EC3-FD56-C5C5-42BA-D48551D2109E}"/>
              </a:ext>
            </a:extLst>
          </p:cNvPr>
          <p:cNvSpPr/>
          <p:nvPr/>
        </p:nvSpPr>
        <p:spPr>
          <a:xfrm>
            <a:off x="9029703" y="1628439"/>
            <a:ext cx="2160661"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Retrieve Wikipedia data</a:t>
            </a:r>
          </a:p>
        </p:txBody>
      </p:sp>
      <p:sp>
        <p:nvSpPr>
          <p:cNvPr id="7" name="Rectangle: Diagonal Corners Rounded 6">
            <a:extLst>
              <a:ext uri="{FF2B5EF4-FFF2-40B4-BE49-F238E27FC236}">
                <a16:creationId xmlns:a16="http://schemas.microsoft.com/office/drawing/2014/main" id="{9CAAA700-F6B9-8016-63F0-DEF31C92E24B}"/>
              </a:ext>
            </a:extLst>
          </p:cNvPr>
          <p:cNvSpPr/>
          <p:nvPr/>
        </p:nvSpPr>
        <p:spPr>
          <a:xfrm>
            <a:off x="9029703" y="2438837"/>
            <a:ext cx="2160661"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Process HTML with “</a:t>
            </a:r>
            <a:r>
              <a:rPr lang="en-AU" dirty="0" err="1">
                <a:latin typeface="Aptos Display" panose="020B0004020202020204" pitchFamily="34" charset="0"/>
              </a:rPr>
              <a:t>BeautifulSoup</a:t>
            </a:r>
            <a:r>
              <a:rPr lang="en-AU" dirty="0">
                <a:latin typeface="Aptos Display" panose="020B0004020202020204" pitchFamily="34" charset="0"/>
              </a:rPr>
              <a:t>”</a:t>
            </a:r>
          </a:p>
        </p:txBody>
      </p:sp>
      <p:sp>
        <p:nvSpPr>
          <p:cNvPr id="8" name="Rectangle: Diagonal Corners Rounded 7">
            <a:extLst>
              <a:ext uri="{FF2B5EF4-FFF2-40B4-BE49-F238E27FC236}">
                <a16:creationId xmlns:a16="http://schemas.microsoft.com/office/drawing/2014/main" id="{FC3019B1-9603-5DEA-E551-22B47FAFB26C}"/>
              </a:ext>
            </a:extLst>
          </p:cNvPr>
          <p:cNvSpPr/>
          <p:nvPr/>
        </p:nvSpPr>
        <p:spPr>
          <a:xfrm>
            <a:off x="9029703" y="3242990"/>
            <a:ext cx="2160661"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Target correct HTML table and data</a:t>
            </a:r>
          </a:p>
        </p:txBody>
      </p:sp>
      <p:sp>
        <p:nvSpPr>
          <p:cNvPr id="9" name="Rectangle: Diagonal Corners Rounded 8">
            <a:extLst>
              <a:ext uri="{FF2B5EF4-FFF2-40B4-BE49-F238E27FC236}">
                <a16:creationId xmlns:a16="http://schemas.microsoft.com/office/drawing/2014/main" id="{EF63C63D-CCDB-DDA7-2CD3-710D1098F5BF}"/>
              </a:ext>
            </a:extLst>
          </p:cNvPr>
          <p:cNvSpPr/>
          <p:nvPr/>
        </p:nvSpPr>
        <p:spPr>
          <a:xfrm>
            <a:off x="9029703" y="4047143"/>
            <a:ext cx="2160661"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Build data columns of relevant data</a:t>
            </a:r>
          </a:p>
        </p:txBody>
      </p:sp>
      <p:sp>
        <p:nvSpPr>
          <p:cNvPr id="10" name="Rectangle: Diagonal Corners Rounded 9">
            <a:extLst>
              <a:ext uri="{FF2B5EF4-FFF2-40B4-BE49-F238E27FC236}">
                <a16:creationId xmlns:a16="http://schemas.microsoft.com/office/drawing/2014/main" id="{EBBF45F7-96FD-DD37-7A21-A22883898B4F}"/>
              </a:ext>
            </a:extLst>
          </p:cNvPr>
          <p:cNvSpPr/>
          <p:nvPr/>
        </p:nvSpPr>
        <p:spPr>
          <a:xfrm>
            <a:off x="9029703" y="4850246"/>
            <a:ext cx="2160661"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Create a Pandas </a:t>
            </a:r>
            <a:r>
              <a:rPr lang="en-AU" dirty="0" err="1">
                <a:latin typeface="Aptos Display" panose="020B0004020202020204" pitchFamily="34" charset="0"/>
              </a:rPr>
              <a:t>Dataframe</a:t>
            </a:r>
            <a:endParaRPr lang="en-AU" dirty="0">
              <a:latin typeface="Aptos Display" panose="020B0004020202020204" pitchFamily="34" charset="0"/>
            </a:endParaRPr>
          </a:p>
        </p:txBody>
      </p:sp>
      <p:cxnSp>
        <p:nvCxnSpPr>
          <p:cNvPr id="13" name="Straight Arrow Connector 12">
            <a:extLst>
              <a:ext uri="{FF2B5EF4-FFF2-40B4-BE49-F238E27FC236}">
                <a16:creationId xmlns:a16="http://schemas.microsoft.com/office/drawing/2014/main" id="{82C5ECA0-7091-C126-1E58-F8277976BA06}"/>
              </a:ext>
            </a:extLst>
          </p:cNvPr>
          <p:cNvCxnSpPr>
            <a:cxnSpLocks/>
            <a:stCxn id="5" idx="1"/>
            <a:endCxn id="7" idx="3"/>
          </p:cNvCxnSpPr>
          <p:nvPr/>
        </p:nvCxnSpPr>
        <p:spPr>
          <a:xfrm>
            <a:off x="10110034" y="2280192"/>
            <a:ext cx="0" cy="1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CC7641-408E-5659-4E8A-520130904B9A}"/>
              </a:ext>
            </a:extLst>
          </p:cNvPr>
          <p:cNvCxnSpPr>
            <a:cxnSpLocks/>
            <a:stCxn id="7" idx="1"/>
            <a:endCxn id="8" idx="3"/>
          </p:cNvCxnSpPr>
          <p:nvPr/>
        </p:nvCxnSpPr>
        <p:spPr>
          <a:xfrm>
            <a:off x="10110034" y="3090590"/>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7010A6-FC66-03C2-5FFB-12A891D33AB6}"/>
              </a:ext>
            </a:extLst>
          </p:cNvPr>
          <p:cNvCxnSpPr>
            <a:cxnSpLocks/>
            <a:stCxn id="8" idx="1"/>
            <a:endCxn id="9" idx="3"/>
          </p:cNvCxnSpPr>
          <p:nvPr/>
        </p:nvCxnSpPr>
        <p:spPr>
          <a:xfrm>
            <a:off x="10110034" y="3894743"/>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EAE050-693A-A046-D005-C54811874844}"/>
              </a:ext>
            </a:extLst>
          </p:cNvPr>
          <p:cNvCxnSpPr>
            <a:cxnSpLocks/>
            <a:stCxn id="9" idx="1"/>
            <a:endCxn id="10" idx="3"/>
          </p:cNvCxnSpPr>
          <p:nvPr/>
        </p:nvCxnSpPr>
        <p:spPr>
          <a:xfrm>
            <a:off x="10110034" y="4698896"/>
            <a:ext cx="0" cy="15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2248"/>
            <a:ext cx="6785333" cy="4545513"/>
          </a:xfrm>
          <a:prstGeom prst="rect">
            <a:avLst/>
          </a:prstGeom>
        </p:spPr>
        <p:txBody>
          <a:bodyPr anchor="t" anchorCtr="0">
            <a:normAutofit lnSpcReduction="10000"/>
          </a:bodyPr>
          <a:lstStyle/>
          <a:p>
            <a:pPr>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Previously retrieved CSV data was loaded</a:t>
            </a:r>
          </a:p>
          <a:p>
            <a:pPr>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Fields with missing data were identified</a:t>
            </a:r>
          </a:p>
          <a:p>
            <a:pPr>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Numerical vs Categorical fields were identified</a:t>
            </a:r>
          </a:p>
          <a:p>
            <a:pPr>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Types of unsuccessful first stage landings with identified</a:t>
            </a:r>
          </a:p>
          <a:p>
            <a:pPr>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A simplified “Outcome” column was created showing success/failure of first stage recovery</a:t>
            </a:r>
          </a:p>
          <a:p>
            <a:pPr>
              <a:buClrTx/>
              <a:buFont typeface="Wingdings" panose="05000000000000000000" pitchFamily="2" charset="2"/>
              <a:buChar char="§"/>
            </a:pPr>
            <a:r>
              <a:rPr lang="en-US" sz="2200" dirty="0" err="1">
                <a:solidFill>
                  <a:schemeClr val="bg1">
                    <a:lumMod val="65000"/>
                    <a:lumOff val="35000"/>
                  </a:schemeClr>
                </a:solidFill>
                <a:latin typeface="Aptos Display" panose="020B0004020202020204" pitchFamily="34" charset="0"/>
              </a:rPr>
              <a:t>Jupyter</a:t>
            </a:r>
            <a:r>
              <a:rPr lang="en-US" sz="2200" dirty="0">
                <a:solidFill>
                  <a:schemeClr val="bg1">
                    <a:lumMod val="65000"/>
                    <a:lumOff val="35000"/>
                  </a:schemeClr>
                </a:solidFill>
                <a:latin typeface="Aptos Display" panose="020B0004020202020204" pitchFamily="34" charset="0"/>
              </a:rPr>
              <a:t> notebook detailing the data wrangling steps is available at: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https://github.com/technobok/ibm_data_science_professional_certificate/blob/main/applied_datascience_capstone(10)/module1/2%20Data%20Wrangling/labs-jupyter-spacex-Data%20wrangling.ipynb</a:t>
            </a:r>
            <a:endParaRPr lang="en-US" dirty="0">
              <a:solidFill>
                <a:schemeClr val="tx2">
                  <a:lumMod val="50000"/>
                </a:schemeClr>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Diagonal Corners Rounded 2">
            <a:extLst>
              <a:ext uri="{FF2B5EF4-FFF2-40B4-BE49-F238E27FC236}">
                <a16:creationId xmlns:a16="http://schemas.microsoft.com/office/drawing/2014/main" id="{8D2AFF33-DABD-24CB-5F74-DBFC340D2144}"/>
              </a:ext>
            </a:extLst>
          </p:cNvPr>
          <p:cNvSpPr/>
          <p:nvPr/>
        </p:nvSpPr>
        <p:spPr>
          <a:xfrm>
            <a:off x="7950694" y="1462248"/>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Retrieve CSV data as Pandas </a:t>
            </a:r>
            <a:r>
              <a:rPr lang="en-AU" dirty="0" err="1">
                <a:latin typeface="Aptos Display" panose="020B0004020202020204" pitchFamily="34" charset="0"/>
              </a:rPr>
              <a:t>Dataframe</a:t>
            </a:r>
            <a:endParaRPr lang="en-AU" dirty="0">
              <a:latin typeface="Aptos Display" panose="020B0004020202020204" pitchFamily="34" charset="0"/>
            </a:endParaRPr>
          </a:p>
        </p:txBody>
      </p:sp>
      <p:sp>
        <p:nvSpPr>
          <p:cNvPr id="6" name="Rectangle: Diagonal Corners Rounded 5">
            <a:extLst>
              <a:ext uri="{FF2B5EF4-FFF2-40B4-BE49-F238E27FC236}">
                <a16:creationId xmlns:a16="http://schemas.microsoft.com/office/drawing/2014/main" id="{1CFC8A92-B584-DE6E-1211-763BBA1DB468}"/>
              </a:ext>
            </a:extLst>
          </p:cNvPr>
          <p:cNvSpPr/>
          <p:nvPr/>
        </p:nvSpPr>
        <p:spPr>
          <a:xfrm>
            <a:off x="7950694" y="2246692"/>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Explore data using </a:t>
            </a:r>
            <a:r>
              <a:rPr lang="en-AU" dirty="0" err="1">
                <a:latin typeface="Aptos Display" panose="020B0004020202020204" pitchFamily="34" charset="0"/>
              </a:rPr>
              <a:t>isnull</a:t>
            </a:r>
            <a:r>
              <a:rPr lang="en-AU" dirty="0">
                <a:latin typeface="Aptos Display" panose="020B0004020202020204" pitchFamily="34" charset="0"/>
              </a:rPr>
              <a:t>, </a:t>
            </a:r>
            <a:r>
              <a:rPr lang="en-AU" dirty="0" err="1">
                <a:latin typeface="Aptos Display" panose="020B0004020202020204" pitchFamily="34" charset="0"/>
              </a:rPr>
              <a:t>dtypes</a:t>
            </a:r>
            <a:r>
              <a:rPr lang="en-AU" dirty="0">
                <a:latin typeface="Aptos Display" panose="020B0004020202020204" pitchFamily="34" charset="0"/>
              </a:rPr>
              <a:t>, </a:t>
            </a:r>
            <a:r>
              <a:rPr lang="en-AU" dirty="0" err="1">
                <a:latin typeface="Aptos Display" panose="020B0004020202020204" pitchFamily="34" charset="0"/>
              </a:rPr>
              <a:t>value_counts</a:t>
            </a:r>
            <a:r>
              <a:rPr lang="en-AU" dirty="0">
                <a:latin typeface="Aptos Display" panose="020B0004020202020204" pitchFamily="34" charset="0"/>
              </a:rPr>
              <a:t> etc.</a:t>
            </a:r>
          </a:p>
        </p:txBody>
      </p:sp>
      <p:sp>
        <p:nvSpPr>
          <p:cNvPr id="7" name="Rectangle: Diagonal Corners Rounded 6">
            <a:extLst>
              <a:ext uri="{FF2B5EF4-FFF2-40B4-BE49-F238E27FC236}">
                <a16:creationId xmlns:a16="http://schemas.microsoft.com/office/drawing/2014/main" id="{24A5BA6D-D98A-00A5-986C-10A8C679032C}"/>
              </a:ext>
            </a:extLst>
          </p:cNvPr>
          <p:cNvSpPr/>
          <p:nvPr/>
        </p:nvSpPr>
        <p:spPr>
          <a:xfrm>
            <a:off x="7950694" y="3031136"/>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Identify unsuccessful first stage landing types</a:t>
            </a:r>
          </a:p>
        </p:txBody>
      </p:sp>
      <p:sp>
        <p:nvSpPr>
          <p:cNvPr id="9" name="Rectangle: Diagonal Corners Rounded 8">
            <a:extLst>
              <a:ext uri="{FF2B5EF4-FFF2-40B4-BE49-F238E27FC236}">
                <a16:creationId xmlns:a16="http://schemas.microsoft.com/office/drawing/2014/main" id="{62ADE660-F0A9-C45F-1728-AD0A6E3C4343}"/>
              </a:ext>
            </a:extLst>
          </p:cNvPr>
          <p:cNvSpPr/>
          <p:nvPr/>
        </p:nvSpPr>
        <p:spPr>
          <a:xfrm>
            <a:off x="7950694" y="3815580"/>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Build a new “Outcomes” column as a list</a:t>
            </a:r>
          </a:p>
        </p:txBody>
      </p:sp>
      <p:sp>
        <p:nvSpPr>
          <p:cNvPr id="10" name="Rectangle: Diagonal Corners Rounded 9">
            <a:extLst>
              <a:ext uri="{FF2B5EF4-FFF2-40B4-BE49-F238E27FC236}">
                <a16:creationId xmlns:a16="http://schemas.microsoft.com/office/drawing/2014/main" id="{356430F8-C80E-87F5-F095-1668689CE7EA}"/>
              </a:ext>
            </a:extLst>
          </p:cNvPr>
          <p:cNvSpPr/>
          <p:nvPr/>
        </p:nvSpPr>
        <p:spPr>
          <a:xfrm>
            <a:off x="7950694" y="4600024"/>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Add “Outcomes” columns to the Pandas </a:t>
            </a:r>
            <a:r>
              <a:rPr lang="en-AU" dirty="0" err="1">
                <a:latin typeface="Aptos Display" panose="020B0004020202020204" pitchFamily="34" charset="0"/>
              </a:rPr>
              <a:t>Dataframe</a:t>
            </a:r>
            <a:endParaRPr lang="en-AU" dirty="0">
              <a:latin typeface="Aptos Display" panose="020B0004020202020204" pitchFamily="34" charset="0"/>
            </a:endParaRPr>
          </a:p>
        </p:txBody>
      </p:sp>
      <p:cxnSp>
        <p:nvCxnSpPr>
          <p:cNvPr id="11" name="Straight Arrow Connector 10">
            <a:extLst>
              <a:ext uri="{FF2B5EF4-FFF2-40B4-BE49-F238E27FC236}">
                <a16:creationId xmlns:a16="http://schemas.microsoft.com/office/drawing/2014/main" id="{2F7C60CA-A9C3-9493-2DAC-31CCCA297540}"/>
              </a:ext>
            </a:extLst>
          </p:cNvPr>
          <p:cNvCxnSpPr>
            <a:cxnSpLocks/>
            <a:stCxn id="3" idx="1"/>
            <a:endCxn id="6" idx="3"/>
          </p:cNvCxnSpPr>
          <p:nvPr/>
        </p:nvCxnSpPr>
        <p:spPr>
          <a:xfrm>
            <a:off x="9321558" y="2114001"/>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B73F7C-4C0D-587F-47B0-766553E13D01}"/>
              </a:ext>
            </a:extLst>
          </p:cNvPr>
          <p:cNvCxnSpPr>
            <a:cxnSpLocks/>
            <a:stCxn id="6" idx="1"/>
            <a:endCxn id="7" idx="3"/>
          </p:cNvCxnSpPr>
          <p:nvPr/>
        </p:nvCxnSpPr>
        <p:spPr>
          <a:xfrm>
            <a:off x="9321558" y="2898445"/>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7A6F0C-5D99-5EED-A1BA-53B039CDF9DA}"/>
              </a:ext>
            </a:extLst>
          </p:cNvPr>
          <p:cNvCxnSpPr>
            <a:cxnSpLocks/>
            <a:stCxn id="7" idx="1"/>
            <a:endCxn id="9" idx="3"/>
          </p:cNvCxnSpPr>
          <p:nvPr/>
        </p:nvCxnSpPr>
        <p:spPr>
          <a:xfrm>
            <a:off x="9321558" y="3682889"/>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6701CB-2714-64E4-473B-1F0673CC57F4}"/>
              </a:ext>
            </a:extLst>
          </p:cNvPr>
          <p:cNvCxnSpPr>
            <a:cxnSpLocks/>
            <a:stCxn id="9" idx="1"/>
            <a:endCxn id="10" idx="3"/>
          </p:cNvCxnSpPr>
          <p:nvPr/>
        </p:nvCxnSpPr>
        <p:spPr>
          <a:xfrm>
            <a:off x="9321558" y="4467333"/>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Diagonal Corners Rounded 18">
            <a:extLst>
              <a:ext uri="{FF2B5EF4-FFF2-40B4-BE49-F238E27FC236}">
                <a16:creationId xmlns:a16="http://schemas.microsoft.com/office/drawing/2014/main" id="{B74B7B7E-6E56-0796-EB9F-C3269EDCECC6}"/>
              </a:ext>
            </a:extLst>
          </p:cNvPr>
          <p:cNvSpPr/>
          <p:nvPr/>
        </p:nvSpPr>
        <p:spPr>
          <a:xfrm>
            <a:off x="7950694" y="5384469"/>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Persist data to CSV</a:t>
            </a:r>
          </a:p>
        </p:txBody>
      </p:sp>
      <p:cxnSp>
        <p:nvCxnSpPr>
          <p:cNvPr id="22" name="Straight Arrow Connector 21">
            <a:extLst>
              <a:ext uri="{FF2B5EF4-FFF2-40B4-BE49-F238E27FC236}">
                <a16:creationId xmlns:a16="http://schemas.microsoft.com/office/drawing/2014/main" id="{251E9B4B-77B9-3AE4-9F36-4BC600DED975}"/>
              </a:ext>
            </a:extLst>
          </p:cNvPr>
          <p:cNvCxnSpPr>
            <a:stCxn id="10" idx="1"/>
            <a:endCxn id="19" idx="3"/>
          </p:cNvCxnSpPr>
          <p:nvPr/>
        </p:nvCxnSpPr>
        <p:spPr>
          <a:xfrm>
            <a:off x="9321558" y="5251777"/>
            <a:ext cx="0" cy="13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125"/>
            <a:ext cx="10515600" cy="4645025"/>
          </a:xfrm>
          <a:prstGeom prst="rect">
            <a:avLst/>
          </a:prstGeom>
        </p:spPr>
        <p:txBody>
          <a:bodyPr lIns="91440" tIns="45720" rIns="91440" bIns="45720" anchor="t">
            <a:normAutofit fontScale="92500" lnSpcReduction="20000"/>
          </a:bodyPr>
          <a:lstStyle/>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The Seaborn visualization library was used to create plots</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Key features that were expected to be related to successful first stage recovery were: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Flight number</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Payload mass</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Launch site</a:t>
            </a:r>
            <a:endParaRPr lang="en-US" sz="2200" dirty="0">
              <a:solidFill>
                <a:schemeClr val="bg1">
                  <a:lumMod val="65000"/>
                  <a:lumOff val="35000"/>
                </a:schemeClr>
              </a:solidFill>
              <a:latin typeface="Aptos Display" panose="020B0004020202020204" pitchFamily="34" charset="0"/>
            </a:endParaRP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To visualize, the following plots of these features were created:</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Payload mass per Flight number, colored by success of first stage recovery</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Launch site per Flight number, colored by success of first stage recovery</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Launch site per Payload mass, colored by success of first stage recovery</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Orbit type per Flight number, colored by success of first stage recovery</a:t>
            </a:r>
          </a:p>
          <a:p>
            <a:pPr marL="0" indent="0">
              <a:buNone/>
            </a:pPr>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3741"/>
            <a:ext cx="10515600" cy="4351338"/>
          </a:xfrm>
          <a:prstGeom prst="rect">
            <a:avLst/>
          </a:prstGeom>
        </p:spPr>
        <p:txBody>
          <a:bodyPr lIns="91440" tIns="45720" rIns="91440" bIns="45720" anchor="t"/>
          <a:lstStyle/>
          <a:p>
            <a:pPr>
              <a:lnSpc>
                <a:spcPct val="100000"/>
              </a:lnSpc>
              <a:spcBef>
                <a:spcPts val="1400"/>
              </a:spcBef>
              <a:buClrTx/>
              <a:buFont typeface="Wingdings" panose="05000000000000000000" pitchFamily="2" charset="2"/>
              <a:buChar char="§"/>
            </a:pPr>
            <a:endParaRPr lang="en-US" sz="2200" dirty="0">
              <a:solidFill>
                <a:schemeClr val="bg1">
                  <a:lumMod val="65000"/>
                  <a:lumOff val="35000"/>
                </a:schemeClr>
              </a:solidFill>
              <a:latin typeface="Aptos Display"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Display" panose="020B0004020202020204" pitchFamily="34" charset="0"/>
              </a:rPr>
              <a:t>The </a:t>
            </a:r>
            <a:r>
              <a:rPr lang="en-US" sz="2200" dirty="0" err="1">
                <a:solidFill>
                  <a:schemeClr val="bg1">
                    <a:lumMod val="65000"/>
                    <a:lumOff val="35000"/>
                  </a:schemeClr>
                </a:solidFill>
                <a:latin typeface="Aptos Display" panose="020B0004020202020204" pitchFamily="34" charset="0"/>
              </a:rPr>
              <a:t>Jupyter</a:t>
            </a:r>
            <a:r>
              <a:rPr lang="en-US" sz="2200" dirty="0">
                <a:solidFill>
                  <a:schemeClr val="bg1">
                    <a:lumMod val="65000"/>
                    <a:lumOff val="35000"/>
                  </a:schemeClr>
                </a:solidFill>
                <a:latin typeface="Aptos Display" panose="020B0004020202020204" pitchFamily="34" charset="0"/>
              </a:rPr>
              <a:t> notebook detailing visualizations created is available at:</a:t>
            </a:r>
          </a:p>
          <a:p>
            <a:pPr marL="0" indent="0">
              <a:lnSpc>
                <a:spcPct val="100000"/>
              </a:lnSpc>
              <a:spcBef>
                <a:spcPts val="1400"/>
              </a:spcBef>
              <a:buClrTx/>
              <a:buNone/>
            </a:pP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https://github.com/technobok/ibm_data_science_professional_certificate/blob/main/applied_datascience_capstone(10)/module2/2%20Exploratory%20Analysis%20Using%20Pandas%20and%20Matplotlib%20(Visualisation)/edadataviz.ipynb</a:t>
            </a:r>
            <a:endParaRPr lang="en-US" sz="2200" dirty="0">
              <a:solidFill>
                <a:schemeClr val="tx2">
                  <a:lumMod val="50000"/>
                </a:schemeClr>
              </a:solidFill>
              <a:latin typeface="Aptos Display" panose="020B0004020202020204" pitchFamily="34" charset="0"/>
            </a:endParaRPr>
          </a:p>
          <a:p>
            <a:pPr>
              <a:buClrTx/>
              <a:buFont typeface="Wingdings" panose="05000000000000000000" pitchFamily="2" charset="2"/>
              <a:buChar char="§"/>
            </a:pPr>
            <a:endParaRPr lang="en-US" dirty="0">
              <a:solidFill>
                <a:schemeClr val="bg1">
                  <a:lumMod val="65000"/>
                  <a:lumOff val="35000"/>
                </a:schemeClr>
              </a:solidFill>
              <a:latin typeface="Aptos Display" panose="020B00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EDA with Data Visualization</a:t>
            </a:r>
          </a:p>
        </p:txBody>
      </p:sp>
    </p:spTree>
    <p:extLst>
      <p:ext uri="{BB962C8B-B14F-4D97-AF65-F5344CB8AC3E}">
        <p14:creationId xmlns:p14="http://schemas.microsoft.com/office/powerpoint/2010/main" val="144547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2465"/>
            <a:ext cx="9745663" cy="4351338"/>
          </a:xfrm>
          <a:prstGeom prst="rect">
            <a:avLst/>
          </a:prstGeom>
        </p:spPr>
        <p:txBody>
          <a:bodyPr lIns="91440" tIns="45720" rIns="91440" bIns="45720" anchor="t">
            <a:normAutofit fontScale="92500" lnSpcReduction="2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Launch data was loaded into an SQLite database for exploration</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following queries were run:</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Listing of distinct Launch Sites</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Listing of launches from sites beginning with CCA</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Aggregate sum of mass launched for a customer (NASA)</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Average payload for the F9 v1.1 rocket</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Date of the first successful ground landing</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Names of booster versions successfully landing on a drone ship with payload mass between 4000 and 6000 KG.</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Total number of missions grouped by mission outcome (success, failure)</a:t>
            </a:r>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9411"/>
            <a:ext cx="10590716" cy="4351338"/>
          </a:xfrm>
          <a:prstGeom prst="rect">
            <a:avLst/>
          </a:prstGeom>
        </p:spPr>
        <p:txBody>
          <a:bodyPr lIns="91440" tIns="45720" rIns="91440" bIns="45720" anchor="t">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following queries were run (continued):</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List of booster versions that have carried a mass equal to the maximum payload mass</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List of records, with month names, that failed landing on drone ships within 2015</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Ranked summary of number of missions for each landing outcome type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t>
            </a:r>
            <a:r>
              <a:rPr lang="en-US" sz="2200" dirty="0" err="1">
                <a:solidFill>
                  <a:schemeClr val="bg1">
                    <a:lumMod val="65000"/>
                    <a:lumOff val="35000"/>
                  </a:schemeClr>
                </a:solidFill>
                <a:latin typeface="Aptos SemiBold" panose="020B0004020202020204" pitchFamily="34" charset="0"/>
              </a:rPr>
              <a:t>Jupyter</a:t>
            </a:r>
            <a:r>
              <a:rPr lang="en-US" sz="2200" dirty="0">
                <a:solidFill>
                  <a:schemeClr val="bg1">
                    <a:lumMod val="65000"/>
                    <a:lumOff val="35000"/>
                  </a:schemeClr>
                </a:solidFill>
                <a:latin typeface="Aptos SemiBold" panose="020B0004020202020204" pitchFamily="34" charset="0"/>
              </a:rPr>
              <a:t> notebook containing the database created and the SQL queries run is available at: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https://github.com/technobok/ibm_data_science_professional_certificate/blob/main/applied_datascience_capstone(10)/module2/1%20Exploratory%20Data%20Analysis%20Using%20SQL/jupyter-labs-eda-sql-coursera_sqllite.ipynb</a:t>
            </a:r>
            <a:endParaRPr lang="en-US" sz="2200" dirty="0">
              <a:solidFill>
                <a:schemeClr val="tx2">
                  <a:lumMod val="50000"/>
                </a:schemeClr>
              </a:solidFill>
              <a:latin typeface="Aptos Display" panose="020B0004020202020204" pitchFamily="34" charset="0"/>
            </a:endParaRPr>
          </a:p>
          <a:p>
            <a:endParaRPr lang="en-US" dirty="0">
              <a:solidFill>
                <a:schemeClr val="bg1">
                  <a:lumMod val="65000"/>
                  <a:lumOff val="35000"/>
                </a:schemeClr>
              </a:solidFill>
              <a:latin typeface="Aptos SemiBold" panose="020B0004020202020204" pitchFamily="34" charset="0"/>
            </a:endParaRPr>
          </a:p>
          <a:p>
            <a:endParaRPr lang="en-US" dirty="0">
              <a:solidFill>
                <a:schemeClr val="bg1">
                  <a:lumMod val="65000"/>
                  <a:lumOff val="35000"/>
                </a:schemeClr>
              </a:solidFill>
              <a:latin typeface="Aptos SemiBold" panose="020B0004020202020204" pitchFamily="34" charset="0"/>
            </a:endParaRPr>
          </a:p>
          <a:p>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EDA with SQL</a:t>
            </a:r>
          </a:p>
        </p:txBody>
      </p:sp>
    </p:spTree>
    <p:extLst>
      <p:ext uri="{BB962C8B-B14F-4D97-AF65-F5344CB8AC3E}">
        <p14:creationId xmlns:p14="http://schemas.microsoft.com/office/powerpoint/2010/main" val="2979558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02328"/>
            <a:ext cx="10515600" cy="4765964"/>
          </a:xfrm>
          <a:prstGeom prst="rect">
            <a:avLst/>
          </a:prstGeom>
        </p:spPr>
        <p:txBody>
          <a:bodyPr anchor="t" anchorCtr="0">
            <a:normAutofit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Folium was used to generate interactive maps showing:</a:t>
            </a:r>
          </a:p>
          <a:p>
            <a:pPr lvl="1">
              <a:lnSpc>
                <a:spcPct val="100000"/>
              </a:lnSpc>
              <a:spcBef>
                <a:spcPts val="1400"/>
              </a:spcBef>
              <a:buClrTx/>
              <a:buFont typeface="Wingdings" panose="05000000000000000000" pitchFamily="2" charset="2"/>
              <a:buChar char="§"/>
            </a:pPr>
            <a:r>
              <a:rPr lang="en-US" dirty="0">
                <a:solidFill>
                  <a:schemeClr val="bg1">
                    <a:lumMod val="65000"/>
                    <a:lumOff val="35000"/>
                  </a:schemeClr>
                </a:solidFill>
                <a:latin typeface="Aptos Display" panose="020B0004020202020204" pitchFamily="34" charset="0"/>
              </a:rPr>
              <a:t>Locations of launch attempts </a:t>
            </a:r>
          </a:p>
          <a:p>
            <a:pPr lvl="1">
              <a:lnSpc>
                <a:spcPct val="100000"/>
              </a:lnSpc>
              <a:spcBef>
                <a:spcPts val="1400"/>
              </a:spcBef>
              <a:buClrTx/>
              <a:buFont typeface="Wingdings" panose="05000000000000000000" pitchFamily="2" charset="2"/>
              <a:buChar char="§"/>
            </a:pPr>
            <a:r>
              <a:rPr lang="en-US" dirty="0">
                <a:solidFill>
                  <a:schemeClr val="bg1">
                    <a:lumMod val="65000"/>
                    <a:lumOff val="35000"/>
                  </a:schemeClr>
                </a:solidFill>
                <a:latin typeface="Aptos Display" panose="020B0004020202020204" pitchFamily="34" charset="0"/>
              </a:rPr>
              <a:t>Locations annotated with number of launch attempts and with success/failure markers</a:t>
            </a:r>
          </a:p>
          <a:p>
            <a:pPr lvl="1">
              <a:lnSpc>
                <a:spcPct val="100000"/>
              </a:lnSpc>
              <a:spcBef>
                <a:spcPts val="1400"/>
              </a:spcBef>
              <a:buClrTx/>
              <a:buFont typeface="Wingdings" panose="05000000000000000000" pitchFamily="2" charset="2"/>
              <a:buChar char="§"/>
            </a:pPr>
            <a:r>
              <a:rPr lang="en-US" dirty="0">
                <a:solidFill>
                  <a:schemeClr val="bg1">
                    <a:lumMod val="65000"/>
                    <a:lumOff val="35000"/>
                  </a:schemeClr>
                </a:solidFill>
                <a:latin typeface="Aptos Display" panose="020B0004020202020204" pitchFamily="34" charset="0"/>
              </a:rPr>
              <a:t>Markers show distance and lines to nearby facilities: Nearest Coastline, Nearest city, Nearest Railway line, Nearest Highway</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These markers were added to determine the factors used for a launch site: location for rocket trajectories, local available facilities etc.</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t>
            </a:r>
            <a:r>
              <a:rPr lang="en-US" sz="2200" dirty="0" err="1">
                <a:solidFill>
                  <a:schemeClr val="bg1">
                    <a:lumMod val="65000"/>
                    <a:lumOff val="35000"/>
                  </a:schemeClr>
                </a:solidFill>
                <a:latin typeface="Aptos SemiBold" panose="020B0004020202020204" pitchFamily="34" charset="0"/>
              </a:rPr>
              <a:t>Jupyter</a:t>
            </a:r>
            <a:r>
              <a:rPr lang="en-US" sz="2200" dirty="0">
                <a:solidFill>
                  <a:schemeClr val="bg1">
                    <a:lumMod val="65000"/>
                    <a:lumOff val="35000"/>
                  </a:schemeClr>
                </a:solidFill>
                <a:latin typeface="Aptos SemiBold" panose="020B0004020202020204" pitchFamily="34" charset="0"/>
              </a:rPr>
              <a:t> notebook containing the Folium maps generated is available at: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https://github.com/technobok/ibm_data_science_professional_certificate/blob/main/applied_datascience_capstone(10)/module3/1%20Interactive%20Visual%20Analytics%20and%20Dashboard%20(Folium%2BPlotly)/lab_jupyter_launch_site_location.ipynb</a:t>
            </a:r>
            <a:endParaRPr lang="en-US" sz="2200" dirty="0">
              <a:solidFill>
                <a:schemeClr val="tx2">
                  <a:lumMod val="50000"/>
                </a:schemeClr>
              </a:solidFill>
              <a:latin typeface="Aptos Display" panose="020B0004020202020204" pitchFamily="34" charset="0"/>
            </a:endParaRPr>
          </a:p>
          <a:p>
            <a:endParaRPr lang="en-US" dirty="0">
              <a:latin typeface="Aptos SemiBold" panose="020B0004020202020204" pitchFamily="34" charset="0"/>
            </a:endParaRPr>
          </a:p>
          <a:p>
            <a:endParaRPr lang="en-US" dirty="0">
              <a:latin typeface="Aptos SemiBold" panose="020B0004020202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6032"/>
            <a:ext cx="10515600" cy="4645025"/>
          </a:xfrm>
          <a:prstGeom prst="rect">
            <a:avLst/>
          </a:prstGeom>
        </p:spPr>
        <p:txBody>
          <a:bodyPr vert="horz" lIns="91440" tIns="45720" rIns="91440" bIns="45720" rtlCol="0" anchor="t">
            <a:normAutofit fontScale="62500" lnSpcReduction="20000"/>
          </a:bodyPr>
          <a:lstStyle/>
          <a:p>
            <a:pPr marL="0" indent="0">
              <a:lnSpc>
                <a:spcPct val="100000"/>
              </a:lnSpc>
              <a:spcBef>
                <a:spcPts val="1400"/>
              </a:spcBef>
              <a:buClrTx/>
              <a:buNone/>
            </a:pPr>
            <a:r>
              <a:rPr lang="en-US" sz="2200" dirty="0">
                <a:solidFill>
                  <a:schemeClr val="bg1">
                    <a:lumMod val="65000"/>
                    <a:lumOff val="35000"/>
                  </a:schemeClr>
                </a:solidFill>
                <a:latin typeface="Aptos SemiBold" panose="020B0004020202020204" pitchFamily="34" charset="0"/>
              </a:rPr>
              <a:t>Plots/graphs and interactions you have added to a dashboard: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a:t>
            </a:r>
            <a:r>
              <a:rPr lang="en-US" sz="2200" dirty="0" err="1">
                <a:solidFill>
                  <a:schemeClr val="bg1">
                    <a:lumMod val="65000"/>
                    <a:lumOff val="35000"/>
                  </a:schemeClr>
                </a:solidFill>
                <a:latin typeface="Aptos SemiBold" panose="020B0004020202020204" pitchFamily="34" charset="0"/>
              </a:rPr>
              <a:t>Plotly</a:t>
            </a:r>
            <a:r>
              <a:rPr lang="en-US" sz="2200" dirty="0">
                <a:solidFill>
                  <a:schemeClr val="bg1">
                    <a:lumMod val="65000"/>
                    <a:lumOff val="35000"/>
                  </a:schemeClr>
                </a:solidFill>
                <a:latin typeface="Aptos SemiBold" panose="020B0004020202020204" pitchFamily="34" charset="0"/>
              </a:rPr>
              <a:t> Dash application was built to explore the relationships between launch site, payload mass and booster version and how they relate to successful first stage recovery</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Graphs added to the application were: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Pie chart of distribution of total successful launches by site…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…with drill down to see total launches for a site by success/failure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Scatter chart of Success/Failure by Payload mass, colored by booster version</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Interactions added were: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 dropdown list to select launch site, with an option for ‘All’ to visualize all launches from any site</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 payload range selector to explore the first stage recovery as related to ranges of payload mass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source code for the </a:t>
            </a:r>
            <a:r>
              <a:rPr lang="en-US" sz="2200" dirty="0" err="1">
                <a:solidFill>
                  <a:schemeClr val="bg1">
                    <a:lumMod val="65000"/>
                    <a:lumOff val="35000"/>
                  </a:schemeClr>
                </a:solidFill>
                <a:latin typeface="Aptos SemiBold" panose="020B0004020202020204" pitchFamily="34" charset="0"/>
              </a:rPr>
              <a:t>Plotly</a:t>
            </a:r>
            <a:r>
              <a:rPr lang="en-US" sz="2200" dirty="0">
                <a:solidFill>
                  <a:schemeClr val="bg1">
                    <a:lumMod val="65000"/>
                    <a:lumOff val="35000"/>
                  </a:schemeClr>
                </a:solidFill>
                <a:latin typeface="Aptos SemiBold" panose="020B0004020202020204" pitchFamily="34" charset="0"/>
              </a:rPr>
              <a:t> Dash application can be found at: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https://github.com/technobok/ibm_data_science_professional_certificate/blob/main/applied_datascience_capstone(10)/module3/1%20Interactive%20Visual%20Analytics%20and%20Dashboard%20(Folium%2BPlotly)/spacex_dash_app.py</a:t>
            </a:r>
            <a:endParaRPr lang="en-US" sz="2200" dirty="0">
              <a:solidFill>
                <a:schemeClr val="tx2">
                  <a:lumMod val="50000"/>
                </a:schemeClr>
              </a:solidFill>
              <a:latin typeface="Aptos Display" panose="020B0004020202020204" pitchFamily="34" charset="0"/>
            </a:endParaRPr>
          </a:p>
          <a:p>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Build a Dashboard with </a:t>
            </a:r>
            <a:r>
              <a:rPr lang="en-US" dirty="0" err="1">
                <a:solidFill>
                  <a:srgbClr val="0B49CB"/>
                </a:solidFill>
                <a:latin typeface="Aptos SemiBold" panose="020B0004020202020204" pitchFamily="34" charset="0"/>
              </a:rPr>
              <a:t>Plotly</a:t>
            </a:r>
            <a:r>
              <a:rPr lang="en-US" dirty="0">
                <a:solidFill>
                  <a:srgbClr val="0B49CB"/>
                </a:solidFill>
                <a:latin typeface="Aptos SemiBold" panose="020B0004020202020204" pitchFamily="34" charset="0"/>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125"/>
            <a:ext cx="7025471" cy="4743450"/>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A machine learning pipeline was created to predict the successful landing and reuse of the first stage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features were standardized using the </a:t>
            </a:r>
            <a:r>
              <a:rPr lang="en-US" sz="2200" dirty="0" err="1">
                <a:solidFill>
                  <a:schemeClr val="bg1">
                    <a:lumMod val="65000"/>
                    <a:lumOff val="35000"/>
                  </a:schemeClr>
                </a:solidFill>
                <a:latin typeface="Aptos SemiBold" panose="020B0004020202020204" pitchFamily="34" charset="0"/>
              </a:rPr>
              <a:t>StandardScaler</a:t>
            </a:r>
            <a:endParaRPr lang="en-US" sz="2200"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independent and dependent features were isolated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dataset was split into training and testing sets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Several predictive methods were evaluated (Logistic Regression, Support Vector Machine, Decision Tree classifier, K Nearest </a:t>
            </a:r>
            <a:r>
              <a:rPr lang="en-US" sz="2200" dirty="0" err="1">
                <a:solidFill>
                  <a:schemeClr val="bg1">
                    <a:lumMod val="65000"/>
                    <a:lumOff val="35000"/>
                  </a:schemeClr>
                </a:solidFill>
                <a:latin typeface="Aptos SemiBold" panose="020B0004020202020204" pitchFamily="34" charset="0"/>
              </a:rPr>
              <a:t>Neighbours</a:t>
            </a:r>
            <a:r>
              <a:rPr lang="en-US" sz="2200" dirty="0">
                <a:solidFill>
                  <a:schemeClr val="bg1">
                    <a:lumMod val="65000"/>
                    <a:lumOff val="35000"/>
                  </a:schemeClr>
                </a:solidFill>
                <a:latin typeface="Aptos SemiBold" panose="020B0004020202020204" pitchFamily="34" charset="0"/>
              </a:rPr>
              <a:t>)</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For each method, Grid Search was used to determine the best parameters on the ‘train’ data</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result of each method was evaluated on the ‘test’ data using its score() and a confusion matrix</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best performing model was chosen</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t>
            </a:r>
            <a:r>
              <a:rPr lang="en-US" sz="2200" dirty="0" err="1">
                <a:solidFill>
                  <a:schemeClr val="bg1">
                    <a:lumMod val="65000"/>
                    <a:lumOff val="35000"/>
                  </a:schemeClr>
                </a:solidFill>
                <a:latin typeface="Aptos SemiBold" panose="020B0004020202020204" pitchFamily="34" charset="0"/>
              </a:rPr>
              <a:t>Jupyter</a:t>
            </a:r>
            <a:r>
              <a:rPr lang="en-US" sz="2200" dirty="0">
                <a:solidFill>
                  <a:schemeClr val="bg1">
                    <a:lumMod val="65000"/>
                    <a:lumOff val="35000"/>
                  </a:schemeClr>
                </a:solidFill>
                <a:latin typeface="Aptos SemiBold" panose="020B0004020202020204" pitchFamily="34" charset="0"/>
              </a:rPr>
              <a:t> notebook detailing the predictive analysis models tested is available at: </a:t>
            </a:r>
            <a:r>
              <a:rPr lang="en-US" sz="2200" dirty="0">
                <a:solidFill>
                  <a:schemeClr val="tx2">
                    <a:lumMod val="50000"/>
                  </a:schemeClr>
                </a:solidFill>
                <a:latin typeface="Aptos Display" panose="020B0004020202020204" pitchFamily="34" charset="0"/>
                <a:hlinkClick r:id="rId3">
                  <a:extLst>
                    <a:ext uri="{A12FA001-AC4F-418D-AE19-62706E023703}">
                      <ahyp:hlinkClr xmlns:ahyp="http://schemas.microsoft.com/office/drawing/2018/hyperlinkcolor" val="tx"/>
                    </a:ext>
                  </a:extLst>
                </a:hlinkClick>
              </a:rPr>
              <a:t>https://github.com/technobok/ibm_data_science_professional_certificate/blob/main/applied_datascience_capstone(10)/module4/1%20Predictive%20Analysis%20(Classification)/SpaceX_Machine%20Learning%20Prediction_Part_5.ipynb</a:t>
            </a:r>
            <a:endParaRPr lang="en-US" sz="2200" dirty="0">
              <a:solidFill>
                <a:schemeClr val="tx2">
                  <a:lumMod val="50000"/>
                </a:schemeClr>
              </a:solidFill>
              <a:latin typeface="Aptos Display" panose="020B0004020202020204" pitchFamily="34" charset="0"/>
            </a:endParaRPr>
          </a:p>
          <a:p>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Predictive Analysis (Classification)</a:t>
            </a:r>
          </a:p>
        </p:txBody>
      </p:sp>
      <p:sp>
        <p:nvSpPr>
          <p:cNvPr id="6" name="Rectangle: Diagonal Corners Rounded 5">
            <a:extLst>
              <a:ext uri="{FF2B5EF4-FFF2-40B4-BE49-F238E27FC236}">
                <a16:creationId xmlns:a16="http://schemas.microsoft.com/office/drawing/2014/main" id="{3879892C-0BEA-5AD5-2706-85AABF73F285}"/>
              </a:ext>
            </a:extLst>
          </p:cNvPr>
          <p:cNvSpPr/>
          <p:nvPr/>
        </p:nvSpPr>
        <p:spPr>
          <a:xfrm>
            <a:off x="7969167" y="1385890"/>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Standardize </a:t>
            </a:r>
            <a:r>
              <a:rPr lang="en-AU" dirty="0" err="1">
                <a:latin typeface="Aptos Display" panose="020B0004020202020204" pitchFamily="34" charset="0"/>
              </a:rPr>
              <a:t>dataframe</a:t>
            </a:r>
            <a:r>
              <a:rPr lang="en-AU" dirty="0">
                <a:latin typeface="Aptos Display" panose="020B0004020202020204" pitchFamily="34" charset="0"/>
              </a:rPr>
              <a:t> features</a:t>
            </a:r>
          </a:p>
        </p:txBody>
      </p:sp>
      <p:sp>
        <p:nvSpPr>
          <p:cNvPr id="7" name="Rectangle: Diagonal Corners Rounded 6">
            <a:extLst>
              <a:ext uri="{FF2B5EF4-FFF2-40B4-BE49-F238E27FC236}">
                <a16:creationId xmlns:a16="http://schemas.microsoft.com/office/drawing/2014/main" id="{28AC1EFF-BC70-2BD8-4D1D-B042B04478BF}"/>
              </a:ext>
            </a:extLst>
          </p:cNvPr>
          <p:cNvSpPr/>
          <p:nvPr/>
        </p:nvSpPr>
        <p:spPr>
          <a:xfrm>
            <a:off x="7969167" y="2170334"/>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Split independent (X) and dependent (Y) features</a:t>
            </a:r>
          </a:p>
        </p:txBody>
      </p:sp>
      <p:sp>
        <p:nvSpPr>
          <p:cNvPr id="8" name="Rectangle: Diagonal Corners Rounded 7">
            <a:extLst>
              <a:ext uri="{FF2B5EF4-FFF2-40B4-BE49-F238E27FC236}">
                <a16:creationId xmlns:a16="http://schemas.microsoft.com/office/drawing/2014/main" id="{E8A48265-27EF-435A-6733-F8B9E3EF273B}"/>
              </a:ext>
            </a:extLst>
          </p:cNvPr>
          <p:cNvSpPr/>
          <p:nvPr/>
        </p:nvSpPr>
        <p:spPr>
          <a:xfrm>
            <a:off x="7969167" y="2954778"/>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Split data into ‘test’ and ‘train’ sets</a:t>
            </a:r>
          </a:p>
        </p:txBody>
      </p:sp>
      <p:sp>
        <p:nvSpPr>
          <p:cNvPr id="9" name="Rectangle: Diagonal Corners Rounded 8">
            <a:extLst>
              <a:ext uri="{FF2B5EF4-FFF2-40B4-BE49-F238E27FC236}">
                <a16:creationId xmlns:a16="http://schemas.microsoft.com/office/drawing/2014/main" id="{A2002256-8E35-FA50-4D83-3C8FCD039724}"/>
              </a:ext>
            </a:extLst>
          </p:cNvPr>
          <p:cNvSpPr/>
          <p:nvPr/>
        </p:nvSpPr>
        <p:spPr>
          <a:xfrm>
            <a:off x="7969167" y="3739222"/>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Per model, use </a:t>
            </a:r>
            <a:r>
              <a:rPr lang="en-AU" dirty="0" err="1">
                <a:latin typeface="Aptos Display" panose="020B0004020202020204" pitchFamily="34" charset="0"/>
              </a:rPr>
              <a:t>GridSearch</a:t>
            </a:r>
            <a:r>
              <a:rPr lang="en-AU" dirty="0">
                <a:latin typeface="Aptos Display" panose="020B0004020202020204" pitchFamily="34" charset="0"/>
              </a:rPr>
              <a:t> to find best parameters</a:t>
            </a:r>
          </a:p>
        </p:txBody>
      </p:sp>
      <p:sp>
        <p:nvSpPr>
          <p:cNvPr id="10" name="Rectangle: Diagonal Corners Rounded 9">
            <a:extLst>
              <a:ext uri="{FF2B5EF4-FFF2-40B4-BE49-F238E27FC236}">
                <a16:creationId xmlns:a16="http://schemas.microsoft.com/office/drawing/2014/main" id="{A68F92AD-34CD-FB58-ECD2-7D61B4CC2724}"/>
              </a:ext>
            </a:extLst>
          </p:cNvPr>
          <p:cNvSpPr/>
          <p:nvPr/>
        </p:nvSpPr>
        <p:spPr>
          <a:xfrm>
            <a:off x="7969167" y="4523666"/>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Per model, evaluate using score() + confusion matrix</a:t>
            </a:r>
          </a:p>
        </p:txBody>
      </p:sp>
      <p:cxnSp>
        <p:nvCxnSpPr>
          <p:cNvPr id="11" name="Straight Arrow Connector 10">
            <a:extLst>
              <a:ext uri="{FF2B5EF4-FFF2-40B4-BE49-F238E27FC236}">
                <a16:creationId xmlns:a16="http://schemas.microsoft.com/office/drawing/2014/main" id="{DF469FB9-E893-BD00-0F1B-1ADD2756C3F2}"/>
              </a:ext>
            </a:extLst>
          </p:cNvPr>
          <p:cNvCxnSpPr>
            <a:cxnSpLocks/>
            <a:stCxn id="6" idx="1"/>
            <a:endCxn id="7" idx="3"/>
          </p:cNvCxnSpPr>
          <p:nvPr/>
        </p:nvCxnSpPr>
        <p:spPr>
          <a:xfrm>
            <a:off x="9340031" y="2037643"/>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E521C9-0EB7-138F-ADD9-7241FCD64C9F}"/>
              </a:ext>
            </a:extLst>
          </p:cNvPr>
          <p:cNvCxnSpPr>
            <a:cxnSpLocks/>
            <a:stCxn id="7" idx="1"/>
            <a:endCxn id="8" idx="3"/>
          </p:cNvCxnSpPr>
          <p:nvPr/>
        </p:nvCxnSpPr>
        <p:spPr>
          <a:xfrm>
            <a:off x="9340031" y="2822087"/>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3723A8-D7E9-108D-60EB-4D82F113A974}"/>
              </a:ext>
            </a:extLst>
          </p:cNvPr>
          <p:cNvCxnSpPr>
            <a:cxnSpLocks/>
            <a:stCxn id="8" idx="1"/>
            <a:endCxn id="9" idx="3"/>
          </p:cNvCxnSpPr>
          <p:nvPr/>
        </p:nvCxnSpPr>
        <p:spPr>
          <a:xfrm>
            <a:off x="9340031" y="3606531"/>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3CFE84-3248-EC5F-84BC-0F9C122AFC56}"/>
              </a:ext>
            </a:extLst>
          </p:cNvPr>
          <p:cNvCxnSpPr>
            <a:cxnSpLocks/>
            <a:stCxn id="9" idx="1"/>
            <a:endCxn id="10" idx="3"/>
          </p:cNvCxnSpPr>
          <p:nvPr/>
        </p:nvCxnSpPr>
        <p:spPr>
          <a:xfrm>
            <a:off x="9340031" y="4390975"/>
            <a:ext cx="0" cy="13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Diagonal Corners Rounded 14">
            <a:extLst>
              <a:ext uri="{FF2B5EF4-FFF2-40B4-BE49-F238E27FC236}">
                <a16:creationId xmlns:a16="http://schemas.microsoft.com/office/drawing/2014/main" id="{6F9F96AF-A126-022C-F03E-BB3E1AA6704C}"/>
              </a:ext>
            </a:extLst>
          </p:cNvPr>
          <p:cNvSpPr/>
          <p:nvPr/>
        </p:nvSpPr>
        <p:spPr>
          <a:xfrm>
            <a:off x="7969167" y="5308111"/>
            <a:ext cx="2741727" cy="651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Aptos Display" panose="020B0004020202020204" pitchFamily="34" charset="0"/>
              </a:rPr>
              <a:t>Select best performing model</a:t>
            </a:r>
          </a:p>
        </p:txBody>
      </p:sp>
      <p:cxnSp>
        <p:nvCxnSpPr>
          <p:cNvPr id="16" name="Straight Arrow Connector 15">
            <a:extLst>
              <a:ext uri="{FF2B5EF4-FFF2-40B4-BE49-F238E27FC236}">
                <a16:creationId xmlns:a16="http://schemas.microsoft.com/office/drawing/2014/main" id="{60FEE940-AA41-B5A5-2234-8F8BC214C973}"/>
              </a:ext>
            </a:extLst>
          </p:cNvPr>
          <p:cNvCxnSpPr>
            <a:stCxn id="10" idx="1"/>
            <a:endCxn id="15" idx="3"/>
          </p:cNvCxnSpPr>
          <p:nvPr/>
        </p:nvCxnSpPr>
        <p:spPr>
          <a:xfrm>
            <a:off x="9340031" y="5175419"/>
            <a:ext cx="0" cy="13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Executive Summary</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Introduction</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Methodology</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Results</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Conclusion</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1562405"/>
            <a:ext cx="10515600" cy="37331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Exploratory data analysis results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 4 launch sites used by SpaceX were determined</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 total payload mass delivered for NASA is approaching 100 metric tons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 first successful ground pad landing was December 2015</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There are 4 versions of Falcon 9 boosters that have delivered payloads from 4,000 to 6,000 kg</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There were 2 failed drone ship attempted landings in 2015</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 percentage of successful first stage landings are increasing over time</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The chance of a successful first stage landing increases with payload mass</a:t>
            </a:r>
          </a:p>
          <a:p>
            <a:pPr lvl="1"/>
            <a:endParaRPr lang="en-US" sz="1800" dirty="0">
              <a:solidFill>
                <a:schemeClr val="bg1">
                  <a:lumMod val="65000"/>
                  <a:lumOff val="35000"/>
                </a:schemeClr>
              </a:solidFill>
              <a:latin typeface="Aptos SemiBold" panose="020B0004020202020204" pitchFamily="34" charset="0"/>
            </a:endParaRPr>
          </a:p>
          <a:p>
            <a:pPr marL="457200" lvl="1" indent="0">
              <a:buNone/>
            </a:pPr>
            <a:endParaRPr lang="en-US" sz="1800" dirty="0">
              <a:solidFill>
                <a:schemeClr val="bg1">
                  <a:lumMod val="65000"/>
                  <a:lumOff val="35000"/>
                </a:schemeClr>
              </a:solidFill>
              <a:latin typeface="Aptos SemiBold"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00629"/>
            <a:ext cx="8521950" cy="4016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Interactive analytics demo in screenshots:</a:t>
            </a:r>
          </a:p>
          <a:p>
            <a:pPr>
              <a:lnSpc>
                <a:spcPct val="100000"/>
              </a:lnSpc>
              <a:spcBef>
                <a:spcPts val="1400"/>
              </a:spcBef>
            </a:pPr>
            <a:endParaRPr lang="en-US" sz="2200" dirty="0">
              <a:solidFill>
                <a:schemeClr val="bg1">
                  <a:lumMod val="65000"/>
                  <a:lumOff val="35000"/>
                </a:schemeClr>
              </a:solidFill>
              <a:latin typeface="Aptos SemiBold" panose="020B0004020202020204" pitchFamily="34" charset="0"/>
            </a:endParaRPr>
          </a:p>
          <a:p>
            <a:pPr lvl="1"/>
            <a:endParaRPr lang="en-US" sz="1800" dirty="0">
              <a:solidFill>
                <a:schemeClr val="bg1">
                  <a:lumMod val="65000"/>
                  <a:lumOff val="35000"/>
                </a:schemeClr>
              </a:solidFill>
              <a:latin typeface="Aptos SemiBold" panose="020B0004020202020204" pitchFamily="34" charset="0"/>
            </a:endParaRPr>
          </a:p>
          <a:p>
            <a:pPr marL="457200" lvl="1" indent="0">
              <a:buNone/>
            </a:pPr>
            <a:endParaRPr lang="en-US" sz="1800" dirty="0">
              <a:solidFill>
                <a:schemeClr val="bg1">
                  <a:lumMod val="65000"/>
                  <a:lumOff val="35000"/>
                </a:schemeClr>
              </a:solidFill>
              <a:latin typeface="Aptos SemiBold"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Results</a:t>
            </a:r>
          </a:p>
        </p:txBody>
      </p:sp>
      <p:pic>
        <p:nvPicPr>
          <p:cNvPr id="3" name="Picture 2">
            <a:extLst>
              <a:ext uri="{FF2B5EF4-FFF2-40B4-BE49-F238E27FC236}">
                <a16:creationId xmlns:a16="http://schemas.microsoft.com/office/drawing/2014/main" id="{F8AAD02D-18DD-B3EB-0335-C3E84CDC8582}"/>
              </a:ext>
            </a:extLst>
          </p:cNvPr>
          <p:cNvPicPr>
            <a:picLocks noChangeAspect="1"/>
          </p:cNvPicPr>
          <p:nvPr/>
        </p:nvPicPr>
        <p:blipFill>
          <a:blip r:embed="rId4"/>
          <a:stretch>
            <a:fillRect/>
          </a:stretch>
        </p:blipFill>
        <p:spPr>
          <a:xfrm>
            <a:off x="3830221" y="1752441"/>
            <a:ext cx="7520654" cy="4513892"/>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
        <p:nvSpPr>
          <p:cNvPr id="5" name="Content Placeholder 2">
            <a:extLst>
              <a:ext uri="{FF2B5EF4-FFF2-40B4-BE49-F238E27FC236}">
                <a16:creationId xmlns:a16="http://schemas.microsoft.com/office/drawing/2014/main" id="{1749789A-9DDB-80C4-8A48-DD99DD16F9CE}"/>
              </a:ext>
            </a:extLst>
          </p:cNvPr>
          <p:cNvSpPr txBox="1">
            <a:spLocks/>
          </p:cNvSpPr>
          <p:nvPr/>
        </p:nvSpPr>
        <p:spPr>
          <a:xfrm>
            <a:off x="841125" y="1832909"/>
            <a:ext cx="2881999" cy="4324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Demo screenshot of interactive Folium map generated showing number of successful/failed first stage recoveries launched from Vandenberg AFB, with markers to nearest facilities (coastline, rail line, city, highway)</a:t>
            </a:r>
            <a:endParaRPr lang="en-US" sz="1800" dirty="0">
              <a:solidFill>
                <a:schemeClr val="bg1">
                  <a:lumMod val="65000"/>
                  <a:lumOff val="35000"/>
                </a:schemeClr>
              </a:solidFill>
              <a:latin typeface="Aptos SemiBold" panose="020B0004020202020204" pitchFamily="34" charset="0"/>
            </a:endParaRPr>
          </a:p>
          <a:p>
            <a:pPr marL="457200" lvl="1" indent="0">
              <a:buNone/>
            </a:pPr>
            <a:endParaRPr lang="en-US" sz="1800" dirty="0">
              <a:solidFill>
                <a:schemeClr val="bg1">
                  <a:lumMod val="65000"/>
                  <a:lumOff val="35000"/>
                </a:schemeClr>
              </a:solidFill>
              <a:latin typeface="Aptos SemiBold" panose="020B0004020202020204" pitchFamily="34" charset="0"/>
            </a:endParaRPr>
          </a:p>
        </p:txBody>
      </p:sp>
    </p:spTree>
    <p:extLst>
      <p:ext uri="{BB962C8B-B14F-4D97-AF65-F5344CB8AC3E}">
        <p14:creationId xmlns:p14="http://schemas.microsoft.com/office/powerpoint/2010/main" val="165826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392561"/>
            <a:ext cx="5377755" cy="2440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Predictive analysis results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Decision Tree performed the best of the predictive models based on its scores in both the training and test data sets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SemiBold" panose="020B0004020202020204" pitchFamily="34" charset="0"/>
              </a:rPr>
              <a:t>A Confusion matrix on the training data is presented</a:t>
            </a:r>
          </a:p>
          <a:p>
            <a:pPr lvl="1">
              <a:lnSpc>
                <a:spcPct val="100000"/>
              </a:lnSpc>
              <a:spcBef>
                <a:spcPts val="1400"/>
              </a:spcBef>
            </a:pPr>
            <a:endParaRPr lang="en-US" sz="1800" dirty="0">
              <a:solidFill>
                <a:schemeClr val="bg1">
                  <a:lumMod val="65000"/>
                  <a:lumOff val="35000"/>
                </a:schemeClr>
              </a:solidFill>
              <a:latin typeface="Aptos SemiBold" panose="020B0004020202020204" pitchFamily="34" charset="0"/>
            </a:endParaRPr>
          </a:p>
          <a:p>
            <a:pPr lvl="1"/>
            <a:endParaRPr lang="en-US" sz="1800" dirty="0">
              <a:solidFill>
                <a:schemeClr val="bg1">
                  <a:lumMod val="65000"/>
                  <a:lumOff val="35000"/>
                </a:schemeClr>
              </a:solidFill>
              <a:latin typeface="Aptos SemiBold" panose="020B0004020202020204" pitchFamily="34" charset="0"/>
            </a:endParaRPr>
          </a:p>
          <a:p>
            <a:pPr marL="457200" lvl="1" indent="0">
              <a:buNone/>
            </a:pPr>
            <a:endParaRPr lang="en-US" sz="1800" dirty="0">
              <a:solidFill>
                <a:schemeClr val="bg1">
                  <a:lumMod val="65000"/>
                  <a:lumOff val="35000"/>
                </a:schemeClr>
              </a:solidFill>
              <a:latin typeface="Aptos SemiBold"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Results</a:t>
            </a:r>
          </a:p>
        </p:txBody>
      </p:sp>
      <p:pic>
        <p:nvPicPr>
          <p:cNvPr id="5" name="Picture 4">
            <a:extLst>
              <a:ext uri="{FF2B5EF4-FFF2-40B4-BE49-F238E27FC236}">
                <a16:creationId xmlns:a16="http://schemas.microsoft.com/office/drawing/2014/main" id="{5193D2FE-7537-D6C8-04B4-2EE130570DA6}"/>
              </a:ext>
            </a:extLst>
          </p:cNvPr>
          <p:cNvPicPr>
            <a:picLocks noChangeAspect="1"/>
          </p:cNvPicPr>
          <p:nvPr/>
        </p:nvPicPr>
        <p:blipFill>
          <a:blip r:embed="rId4"/>
          <a:stretch>
            <a:fillRect/>
          </a:stretch>
        </p:blipFill>
        <p:spPr>
          <a:xfrm>
            <a:off x="6438715" y="1517147"/>
            <a:ext cx="4635686" cy="4008300"/>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230139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825" y="1695544"/>
            <a:ext cx="10420350" cy="1158492"/>
          </a:xfrm>
          <a:prstGeom prst="rect">
            <a:avLst/>
          </a:prstGeom>
        </p:spPr>
        <p:txBody>
          <a:bodyPr anchor="t" anchorCtr="0">
            <a:normAutofit/>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scatter plot of Flight Number vs. Launch Site</a:t>
            </a:r>
            <a:endParaRPr lang="en-US" sz="2200"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Reliability of first stage recovery has increased at all launch sites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Flight Number vs. Launch Site</a:t>
            </a:r>
          </a:p>
        </p:txBody>
      </p:sp>
      <p:pic>
        <p:nvPicPr>
          <p:cNvPr id="6" name="Picture 5">
            <a:extLst>
              <a:ext uri="{FF2B5EF4-FFF2-40B4-BE49-F238E27FC236}">
                <a16:creationId xmlns:a16="http://schemas.microsoft.com/office/drawing/2014/main" id="{70721E09-1EDA-2F5C-05E0-838FE6FB2D51}"/>
              </a:ext>
            </a:extLst>
          </p:cNvPr>
          <p:cNvPicPr>
            <a:picLocks noChangeAspect="1"/>
          </p:cNvPicPr>
          <p:nvPr/>
        </p:nvPicPr>
        <p:blipFill>
          <a:blip r:embed="rId3"/>
          <a:stretch>
            <a:fillRect/>
          </a:stretch>
        </p:blipFill>
        <p:spPr>
          <a:xfrm>
            <a:off x="922151" y="3231319"/>
            <a:ext cx="10363460" cy="2058687"/>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808" y="1494096"/>
            <a:ext cx="10688637" cy="1568450"/>
          </a:xfrm>
          <a:prstGeom prst="rect">
            <a:avLst/>
          </a:prstGeom>
        </p:spPr>
        <p:txBody>
          <a:bodyPr>
            <a:normAutofit fontScale="85000" lnSpcReduction="10000"/>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scatter plot of Payload vs. Launch Site</a:t>
            </a:r>
            <a:endParaRPr lang="en-US" sz="2200"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VAFB launch site does not host missions with a payload mass over 10,000kg</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There are only 2 missions with over 10,000 kg payload where the first stage was not recovered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Payload vs. Launch Site</a:t>
            </a:r>
          </a:p>
        </p:txBody>
      </p:sp>
      <p:pic>
        <p:nvPicPr>
          <p:cNvPr id="6" name="Picture 5">
            <a:extLst>
              <a:ext uri="{FF2B5EF4-FFF2-40B4-BE49-F238E27FC236}">
                <a16:creationId xmlns:a16="http://schemas.microsoft.com/office/drawing/2014/main" id="{A0FA73A2-71EE-6CBF-08A1-B0D0DCFB9AE3}"/>
              </a:ext>
            </a:extLst>
          </p:cNvPr>
          <p:cNvPicPr>
            <a:picLocks noChangeAspect="1"/>
          </p:cNvPicPr>
          <p:nvPr/>
        </p:nvPicPr>
        <p:blipFill>
          <a:blip r:embed="rId3"/>
          <a:stretch>
            <a:fillRect/>
          </a:stretch>
        </p:blipFill>
        <p:spPr>
          <a:xfrm>
            <a:off x="480697" y="3201323"/>
            <a:ext cx="11094227" cy="2238375"/>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9044" y="2357438"/>
            <a:ext cx="4624026" cy="2143124"/>
          </a:xfrm>
          <a:prstGeom prst="rect">
            <a:avLst/>
          </a:prstGeom>
        </p:spPr>
        <p:txBody>
          <a:bodyPr anchor="t" anchorCtr="0">
            <a:normAutofit/>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a:t>
            </a:r>
            <a:r>
              <a:rPr lang="en-US" sz="2200" dirty="0">
                <a:solidFill>
                  <a:schemeClr val="bg1">
                    <a:lumMod val="65000"/>
                    <a:lumOff val="35000"/>
                  </a:schemeClr>
                </a:solidFill>
                <a:latin typeface="Aptos SemiBold" panose="020B0004020202020204" pitchFamily="34" charset="0"/>
              </a:rPr>
              <a:t>bar chart for the success rate of each orbit type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There is a 100% first stage recovery success rate for ES-L1, GEO, HEO and SSO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Success Rate vs. Orbit Type</a:t>
            </a:r>
          </a:p>
        </p:txBody>
      </p:sp>
      <p:pic>
        <p:nvPicPr>
          <p:cNvPr id="10" name="Picture 9">
            <a:extLst>
              <a:ext uri="{FF2B5EF4-FFF2-40B4-BE49-F238E27FC236}">
                <a16:creationId xmlns:a16="http://schemas.microsoft.com/office/drawing/2014/main" id="{16E4CE90-3BA8-5B15-2F6F-A291748C2186}"/>
              </a:ext>
            </a:extLst>
          </p:cNvPr>
          <p:cNvPicPr>
            <a:picLocks noChangeAspect="1"/>
          </p:cNvPicPr>
          <p:nvPr/>
        </p:nvPicPr>
        <p:blipFill>
          <a:blip r:embed="rId3"/>
          <a:stretch>
            <a:fillRect/>
          </a:stretch>
        </p:blipFill>
        <p:spPr>
          <a:xfrm>
            <a:off x="5672904" y="1422111"/>
            <a:ext cx="5612707" cy="4230543"/>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7732"/>
            <a:ext cx="10336213" cy="1225550"/>
          </a:xfrm>
          <a:prstGeom prst="rect">
            <a:avLst/>
          </a:prstGeom>
        </p:spPr>
        <p:txBody>
          <a:bodyPr>
            <a:normAutofit fontScale="70000" lnSpcReduction="20000"/>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a:t>
            </a:r>
            <a:r>
              <a:rPr lang="en-US" sz="2200" dirty="0">
                <a:solidFill>
                  <a:schemeClr val="bg1">
                    <a:lumMod val="65000"/>
                    <a:lumOff val="35000"/>
                  </a:schemeClr>
                </a:solidFill>
                <a:latin typeface="Aptos SemiBold" panose="020B0004020202020204" pitchFamily="34" charset="0"/>
              </a:rPr>
              <a:t>scatter plot of Flight number vs. Orbit type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Chance of first stage recovery is increasing for all orbit types over time (flight number)</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Recently there are fewer GTO missions instead VLEO missions are increasing</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Flight Number vs. Orbit Type</a:t>
            </a:r>
          </a:p>
        </p:txBody>
      </p:sp>
      <p:pic>
        <p:nvPicPr>
          <p:cNvPr id="8" name="Picture 7">
            <a:extLst>
              <a:ext uri="{FF2B5EF4-FFF2-40B4-BE49-F238E27FC236}">
                <a16:creationId xmlns:a16="http://schemas.microsoft.com/office/drawing/2014/main" id="{8241D945-1CF3-BF6A-C634-071610018210}"/>
              </a:ext>
            </a:extLst>
          </p:cNvPr>
          <p:cNvPicPr>
            <a:picLocks noChangeAspect="1"/>
          </p:cNvPicPr>
          <p:nvPr/>
        </p:nvPicPr>
        <p:blipFill>
          <a:blip r:embed="rId3"/>
          <a:stretch>
            <a:fillRect/>
          </a:stretch>
        </p:blipFill>
        <p:spPr>
          <a:xfrm>
            <a:off x="914400" y="3085813"/>
            <a:ext cx="10371211" cy="2060131"/>
          </a:xfrm>
          <a:prstGeom prst="rect">
            <a:avLst/>
          </a:prstGeom>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306" y="1304925"/>
            <a:ext cx="10593388" cy="1362075"/>
          </a:xfrm>
          <a:prstGeom prst="rect">
            <a:avLst/>
          </a:prstGeom>
        </p:spPr>
        <p:txBody>
          <a:bodyPr>
            <a:normAutofit/>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a:t>
            </a:r>
            <a:r>
              <a:rPr lang="en-US" sz="2200" dirty="0">
                <a:solidFill>
                  <a:schemeClr val="bg1">
                    <a:lumMod val="65000"/>
                    <a:lumOff val="35000"/>
                  </a:schemeClr>
                </a:solidFill>
                <a:latin typeface="Aptos SemiBold" panose="020B0004020202020204" pitchFamily="34" charset="0"/>
              </a:rPr>
              <a:t>scatter point of payload vs. orbit type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Higher payload masses (over 8,000 kg) are only launched to ISS, PO and VLEO orbits and these appear to have a higher success rate of recovering the first stage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Payload vs. Orbit Type</a:t>
            </a:r>
          </a:p>
        </p:txBody>
      </p:sp>
      <p:pic>
        <p:nvPicPr>
          <p:cNvPr id="6" name="Picture 5">
            <a:extLst>
              <a:ext uri="{FF2B5EF4-FFF2-40B4-BE49-F238E27FC236}">
                <a16:creationId xmlns:a16="http://schemas.microsoft.com/office/drawing/2014/main" id="{C5A1521F-1AE5-F577-AC17-4B7B54324649}"/>
              </a:ext>
            </a:extLst>
          </p:cNvPr>
          <p:cNvPicPr>
            <a:picLocks noChangeAspect="1"/>
          </p:cNvPicPr>
          <p:nvPr/>
        </p:nvPicPr>
        <p:blipFill>
          <a:blip r:embed="rId3"/>
          <a:stretch>
            <a:fillRect/>
          </a:stretch>
        </p:blipFill>
        <p:spPr>
          <a:xfrm>
            <a:off x="625185" y="3004054"/>
            <a:ext cx="11126356" cy="2237366"/>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176174"/>
            <a:ext cx="4812418" cy="2505652"/>
          </a:xfrm>
          <a:prstGeom prst="rect">
            <a:avLst/>
          </a:prstGeom>
        </p:spPr>
        <p:txBody>
          <a:bodyPr anchor="t" anchorCtr="0">
            <a:normAutofit/>
          </a:bodyPr>
          <a:lstStyle/>
          <a:p>
            <a:pPr>
              <a:lnSpc>
                <a:spcPct val="100000"/>
              </a:lnSpc>
              <a:spcBef>
                <a:spcPts val="1400"/>
              </a:spcBef>
              <a:buClrTx/>
              <a:buFont typeface="Wingdings" panose="05000000000000000000" pitchFamily="2" charset="2"/>
              <a:buChar char="§"/>
            </a:pPr>
            <a:r>
              <a:rPr lang="en-CA" sz="2200" dirty="0">
                <a:solidFill>
                  <a:schemeClr val="bg1">
                    <a:lumMod val="65000"/>
                    <a:lumOff val="35000"/>
                  </a:schemeClr>
                </a:solidFill>
                <a:latin typeface="Aptos SemiBold" panose="020B0004020202020204" pitchFamily="34" charset="0"/>
              </a:rPr>
              <a:t>A </a:t>
            </a:r>
            <a:r>
              <a:rPr lang="en-US" sz="2200" dirty="0">
                <a:solidFill>
                  <a:schemeClr val="bg1">
                    <a:lumMod val="65000"/>
                    <a:lumOff val="35000"/>
                  </a:schemeClr>
                </a:solidFill>
                <a:latin typeface="Aptos SemiBold" panose="020B0004020202020204" pitchFamily="34" charset="0"/>
              </a:rPr>
              <a:t>line chart of yearly average success rate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We observe a clear upward trend for the success of first stage recovery over time since 2013 to the present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Launch Success Yearly Trend</a:t>
            </a:r>
          </a:p>
        </p:txBody>
      </p:sp>
      <p:pic>
        <p:nvPicPr>
          <p:cNvPr id="6" name="Picture 5">
            <a:extLst>
              <a:ext uri="{FF2B5EF4-FFF2-40B4-BE49-F238E27FC236}">
                <a16:creationId xmlns:a16="http://schemas.microsoft.com/office/drawing/2014/main" id="{5F499D04-7F2B-820D-AF83-883AB98F65BA}"/>
              </a:ext>
            </a:extLst>
          </p:cNvPr>
          <p:cNvPicPr>
            <a:picLocks noChangeAspect="1"/>
          </p:cNvPicPr>
          <p:nvPr/>
        </p:nvPicPr>
        <p:blipFill>
          <a:blip r:embed="rId3"/>
          <a:stretch>
            <a:fillRect/>
          </a:stretch>
        </p:blipFill>
        <p:spPr>
          <a:xfrm>
            <a:off x="5951750" y="1537120"/>
            <a:ext cx="5333861" cy="4041355"/>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37197"/>
            <a:ext cx="10515600" cy="479215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Summary of methodologies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Data Collection was performed both via an API and Web scraping techniques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Data Wrangling was performed to standardize data and replace missing values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Exploratory Data Analysis using SQL queries was performed (SQLite)</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Exploratory Data Analysis via Visualization was performed (Seaborn)</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Visualization via interactive maps marking key data was performed (Folium)</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An interactive dashboard was created to explore data (</a:t>
            </a:r>
            <a:r>
              <a:rPr lang="en-US" sz="1800" dirty="0" err="1">
                <a:solidFill>
                  <a:schemeClr val="bg1">
                    <a:lumMod val="65000"/>
                    <a:lumOff val="35000"/>
                  </a:schemeClr>
                </a:solidFill>
                <a:latin typeface="Aptos Display" panose="020B0004020202020204" pitchFamily="34" charset="0"/>
              </a:rPr>
              <a:t>Plotly</a:t>
            </a:r>
            <a:r>
              <a:rPr lang="en-US" sz="1800" dirty="0">
                <a:solidFill>
                  <a:schemeClr val="bg1">
                    <a:lumMod val="65000"/>
                    <a:lumOff val="35000"/>
                  </a:schemeClr>
                </a:solidFill>
                <a:latin typeface="Aptos Display" panose="020B0004020202020204" pitchFamily="34" charset="0"/>
              </a:rPr>
              <a:t> Dash)</a:t>
            </a:r>
          </a:p>
          <a:p>
            <a:pPr>
              <a:lnSpc>
                <a:spcPct val="100000"/>
              </a:lnSpc>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Summary of all results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Landing sites should be place near coastlines and the equator</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Kennedy Space Center (KSC LC-39A) launch site offers the highest chance of a successful first stage recovery</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The highest chance of a first stage recovery success are for ES-L1, GEO, HEO and SSO orbits</a:t>
            </a:r>
          </a:p>
          <a:p>
            <a:pPr lvl="1">
              <a:lnSpc>
                <a:spcPct val="100000"/>
              </a:lnSpc>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Success rates increase with the flight number (time/experience)</a:t>
            </a:r>
          </a:p>
          <a:p>
            <a:pPr>
              <a:lnSpc>
                <a:spcPct val="100000"/>
              </a:lnSpc>
              <a:spcBef>
                <a:spcPts val="1400"/>
              </a:spcBef>
            </a:pPr>
            <a:endParaRPr lang="en-US" sz="2200" dirty="0">
              <a:solidFill>
                <a:schemeClr val="bg1">
                  <a:lumMod val="65000"/>
                  <a:lumOff val="35000"/>
                </a:schemeClr>
              </a:solidFill>
              <a:latin typeface="Aptos SemiBold" panose="020B00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Executive Summary</a:t>
            </a:r>
            <a:endParaRPr lang="en-US">
              <a:solidFill>
                <a:srgbClr val="0B49CB"/>
              </a:solidFill>
              <a:latin typeface="Aptos SemiBold" panose="020B00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93121"/>
            <a:ext cx="5174622" cy="1471756"/>
          </a:xfrm>
          <a:prstGeom prst="rect">
            <a:avLst/>
          </a:prstGeom>
        </p:spPr>
        <p:txBody>
          <a:bodyPr anchor="t" anchorCtr="0">
            <a:normAutofit fontScale="925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list of unique launch sites are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‘select distinct’ was used to create the list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All Launch Site Names</a:t>
            </a:r>
          </a:p>
        </p:txBody>
      </p:sp>
      <p:pic>
        <p:nvPicPr>
          <p:cNvPr id="6" name="Picture 5">
            <a:extLst>
              <a:ext uri="{FF2B5EF4-FFF2-40B4-BE49-F238E27FC236}">
                <a16:creationId xmlns:a16="http://schemas.microsoft.com/office/drawing/2014/main" id="{ABCA065A-DE98-1C4C-75BA-3CB9818AEEEF}"/>
              </a:ext>
            </a:extLst>
          </p:cNvPr>
          <p:cNvPicPr>
            <a:picLocks noChangeAspect="1"/>
          </p:cNvPicPr>
          <p:nvPr/>
        </p:nvPicPr>
        <p:blipFill>
          <a:blip r:embed="rId3"/>
          <a:stretch>
            <a:fillRect/>
          </a:stretch>
        </p:blipFill>
        <p:spPr>
          <a:xfrm>
            <a:off x="6247368" y="2138182"/>
            <a:ext cx="4686954" cy="2581635"/>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500" y="1463600"/>
            <a:ext cx="10704945" cy="1250085"/>
          </a:xfrm>
          <a:prstGeom prst="rect">
            <a:avLst/>
          </a:prstGeom>
        </p:spPr>
        <p:txBody>
          <a:bodyPr anchor="t" anchorCtr="0">
            <a:normAutofit fontScale="85000" lnSpcReduction="20000"/>
          </a:bodyPr>
          <a:lstStyle/>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Listing of 5 records where launch sites begin with `CCA` is presented</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The ‘like’ operator using a pattern with the ‘%’ wildcard character matched the correct records</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‘limit’ was used to return a maximum of 5 records only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Launch Site Names Begin with 'CCA'</a:t>
            </a:r>
          </a:p>
        </p:txBody>
      </p:sp>
      <p:pic>
        <p:nvPicPr>
          <p:cNvPr id="6" name="Picture 5">
            <a:extLst>
              <a:ext uri="{FF2B5EF4-FFF2-40B4-BE49-F238E27FC236}">
                <a16:creationId xmlns:a16="http://schemas.microsoft.com/office/drawing/2014/main" id="{EFCA2E44-1C57-9CD1-A84B-C2EF3B4ADA30}"/>
              </a:ext>
            </a:extLst>
          </p:cNvPr>
          <p:cNvPicPr>
            <a:picLocks noChangeAspect="1"/>
          </p:cNvPicPr>
          <p:nvPr/>
        </p:nvPicPr>
        <p:blipFill>
          <a:blip r:embed="rId3"/>
          <a:stretch>
            <a:fillRect/>
          </a:stretch>
        </p:blipFill>
        <p:spPr>
          <a:xfrm>
            <a:off x="1598319" y="2780793"/>
            <a:ext cx="8858983" cy="3400499"/>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843" y="1766453"/>
            <a:ext cx="3777340" cy="3950856"/>
          </a:xfrm>
          <a:prstGeom prst="rect">
            <a:avLst/>
          </a:prstGeom>
        </p:spPr>
        <p:txBody>
          <a:bodyPr anchor="t" anchorCtr="0">
            <a:normAutofit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Calculation for the total payload carried by boosters from NASA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aggregate ‘sum’ function was used to total payload mass for all matching records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‘like’ operator was used to match NASA launches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Total Payload Mass</a:t>
            </a:r>
          </a:p>
        </p:txBody>
      </p:sp>
      <p:pic>
        <p:nvPicPr>
          <p:cNvPr id="6" name="Picture 5">
            <a:extLst>
              <a:ext uri="{FF2B5EF4-FFF2-40B4-BE49-F238E27FC236}">
                <a16:creationId xmlns:a16="http://schemas.microsoft.com/office/drawing/2014/main" id="{C91619EB-1576-626E-BD43-B81A33646947}"/>
              </a:ext>
            </a:extLst>
          </p:cNvPr>
          <p:cNvPicPr>
            <a:picLocks noChangeAspect="1"/>
          </p:cNvPicPr>
          <p:nvPr/>
        </p:nvPicPr>
        <p:blipFill>
          <a:blip r:embed="rId3"/>
          <a:stretch>
            <a:fillRect/>
          </a:stretch>
        </p:blipFill>
        <p:spPr>
          <a:xfrm>
            <a:off x="4768464" y="2571630"/>
            <a:ext cx="6582694" cy="1714739"/>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456662"/>
            <a:ext cx="10515600" cy="1765189"/>
          </a:xfrm>
          <a:prstGeom prst="rect">
            <a:avLst/>
          </a:prstGeom>
        </p:spPr>
        <p:txBody>
          <a:bodyPr anchor="t" anchorCtr="0">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Calculation the average payload mass carried by booster version F9 v1.1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‘avg’ aggregate function was used to calculate the average payload mass for the matching records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Average Payload Mass by F9 v1.1</a:t>
            </a:r>
          </a:p>
        </p:txBody>
      </p:sp>
      <p:pic>
        <p:nvPicPr>
          <p:cNvPr id="6" name="Picture 5">
            <a:extLst>
              <a:ext uri="{FF2B5EF4-FFF2-40B4-BE49-F238E27FC236}">
                <a16:creationId xmlns:a16="http://schemas.microsoft.com/office/drawing/2014/main" id="{69576228-D0DB-2568-7D5B-F2A81D073DB8}"/>
              </a:ext>
            </a:extLst>
          </p:cNvPr>
          <p:cNvPicPr>
            <a:picLocks noChangeAspect="1"/>
          </p:cNvPicPr>
          <p:nvPr/>
        </p:nvPicPr>
        <p:blipFill>
          <a:blip r:embed="rId3"/>
          <a:stretch>
            <a:fillRect/>
          </a:stretch>
        </p:blipFill>
        <p:spPr>
          <a:xfrm>
            <a:off x="2442652" y="3590814"/>
            <a:ext cx="7306695" cy="1581371"/>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9593"/>
            <a:ext cx="10515600" cy="1492225"/>
          </a:xfrm>
          <a:prstGeom prst="rect">
            <a:avLst/>
          </a:prstGeom>
        </p:spPr>
        <p:txBody>
          <a:bodyPr lIns="91440" tIns="45720" rIns="91440" bIns="45720" anchor="t">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date of the first successful landing outcome on ground pad was determined</a:t>
            </a:r>
            <a:endParaRPr lang="en-US"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aggregate ‘min’ function was used to find the earliest date of the matching successful ground pad records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First Successful Ground Landing Date</a:t>
            </a:r>
          </a:p>
        </p:txBody>
      </p:sp>
      <p:pic>
        <p:nvPicPr>
          <p:cNvPr id="6" name="Picture 5">
            <a:extLst>
              <a:ext uri="{FF2B5EF4-FFF2-40B4-BE49-F238E27FC236}">
                <a16:creationId xmlns:a16="http://schemas.microsoft.com/office/drawing/2014/main" id="{70506CF6-3901-266C-6D18-A6AE9749D84E}"/>
              </a:ext>
            </a:extLst>
          </p:cNvPr>
          <p:cNvPicPr>
            <a:picLocks noChangeAspect="1"/>
          </p:cNvPicPr>
          <p:nvPr/>
        </p:nvPicPr>
        <p:blipFill>
          <a:blip r:embed="rId3"/>
          <a:stretch>
            <a:fillRect/>
          </a:stretch>
        </p:blipFill>
        <p:spPr>
          <a:xfrm>
            <a:off x="2369700" y="3294006"/>
            <a:ext cx="7316221" cy="1638529"/>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08" y="1368425"/>
            <a:ext cx="10650538" cy="1522557"/>
          </a:xfrm>
          <a:prstGeom prst="rect">
            <a:avLst/>
          </a:prstGeom>
        </p:spPr>
        <p:txBody>
          <a:bodyPr lIns="91440" tIns="45720" rIns="91440" bIns="45720" anchor="t">
            <a:normAutofit fontScale="77500" lnSpcReduction="2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list of the names of boosters which have successfully landed on drone ship and had payload mass greater than 4,000 but less than 6,000 kg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Multiple expressions in the ‘where’ clause were used to apply the criteria</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‘distinct’ is used to show unique Booster versions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Successful Drone Ship Landing with 4,000-6,000kg Payload</a:t>
            </a:r>
          </a:p>
        </p:txBody>
      </p:sp>
      <p:pic>
        <p:nvPicPr>
          <p:cNvPr id="3" name="Picture 2">
            <a:extLst>
              <a:ext uri="{FF2B5EF4-FFF2-40B4-BE49-F238E27FC236}">
                <a16:creationId xmlns:a16="http://schemas.microsoft.com/office/drawing/2014/main" id="{597DE36C-121A-A045-5C8F-E345904EF067}"/>
              </a:ext>
            </a:extLst>
          </p:cNvPr>
          <p:cNvPicPr>
            <a:picLocks noChangeAspect="1"/>
          </p:cNvPicPr>
          <p:nvPr/>
        </p:nvPicPr>
        <p:blipFill>
          <a:blip r:embed="rId3"/>
          <a:stretch>
            <a:fillRect/>
          </a:stretch>
        </p:blipFill>
        <p:spPr>
          <a:xfrm>
            <a:off x="769908" y="2890982"/>
            <a:ext cx="10650436" cy="2772162"/>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09543"/>
            <a:ext cx="10515600" cy="2133600"/>
          </a:xfrm>
          <a:prstGeom prst="rect">
            <a:avLst/>
          </a:prstGeom>
        </p:spPr>
        <p:txBody>
          <a:bodyPr>
            <a:normAutofit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calculation the total number of successful and failure mission outcomes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‘group by’ was used to aggregate the result set by </a:t>
            </a:r>
            <a:r>
              <a:rPr lang="en-US" sz="2200" dirty="0" err="1">
                <a:solidFill>
                  <a:schemeClr val="bg1">
                    <a:lumMod val="65000"/>
                    <a:lumOff val="35000"/>
                  </a:schemeClr>
                </a:solidFill>
                <a:latin typeface="Aptos SemiBold" panose="020B0004020202020204" pitchFamily="34" charset="0"/>
              </a:rPr>
              <a:t>Mission_Outcome</a:t>
            </a:r>
            <a:endParaRPr lang="en-US" sz="2200"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mission outcome itself was listed followed by a column showing the ‘count’ of that mission type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Total Number of Successful and Failure Mission Outcomes</a:t>
            </a:r>
          </a:p>
        </p:txBody>
      </p:sp>
      <p:pic>
        <p:nvPicPr>
          <p:cNvPr id="6" name="Picture 5">
            <a:extLst>
              <a:ext uri="{FF2B5EF4-FFF2-40B4-BE49-F238E27FC236}">
                <a16:creationId xmlns:a16="http://schemas.microsoft.com/office/drawing/2014/main" id="{02533A79-2B7A-8F27-A651-0881E860D3B7}"/>
              </a:ext>
            </a:extLst>
          </p:cNvPr>
          <p:cNvPicPr>
            <a:picLocks noChangeAspect="1"/>
          </p:cNvPicPr>
          <p:nvPr/>
        </p:nvPicPr>
        <p:blipFill>
          <a:blip r:embed="rId3"/>
          <a:stretch>
            <a:fillRect/>
          </a:stretch>
        </p:blipFill>
        <p:spPr>
          <a:xfrm>
            <a:off x="2004441" y="3510785"/>
            <a:ext cx="8183117" cy="2476846"/>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268"/>
            <a:ext cx="3163888" cy="4645025"/>
          </a:xfrm>
          <a:prstGeom prst="rect">
            <a:avLst/>
          </a:prstGeom>
        </p:spPr>
        <p:txBody>
          <a:bodyPr anchor="t" anchorCtr="0">
            <a:normAutofit fontScale="85000"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list of the names of boosters which have carried the maximum payload mass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subquery was used to determine the maximum payload mass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‘where’ clause selects all missions having that maximum payload mass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‘distinct’ is used to show unique booster versions</a:t>
            </a:r>
          </a:p>
          <a:p>
            <a:pPr>
              <a:lnSpc>
                <a:spcPct val="100000"/>
              </a:lnSpc>
              <a:spcBef>
                <a:spcPts val="1400"/>
              </a:spcBef>
            </a:pPr>
            <a:endParaRPr lang="en-US" sz="2200"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Boosters Carried Maximum Payload</a:t>
            </a:r>
          </a:p>
        </p:txBody>
      </p:sp>
      <p:pic>
        <p:nvPicPr>
          <p:cNvPr id="6" name="Picture 5">
            <a:extLst>
              <a:ext uri="{FF2B5EF4-FFF2-40B4-BE49-F238E27FC236}">
                <a16:creationId xmlns:a16="http://schemas.microsoft.com/office/drawing/2014/main" id="{3DC4F735-95A3-8370-2E21-4BBE99FAB0A0}"/>
              </a:ext>
            </a:extLst>
          </p:cNvPr>
          <p:cNvPicPr>
            <a:picLocks noChangeAspect="1"/>
          </p:cNvPicPr>
          <p:nvPr/>
        </p:nvPicPr>
        <p:blipFill>
          <a:blip r:embed="rId3"/>
          <a:stretch>
            <a:fillRect/>
          </a:stretch>
        </p:blipFill>
        <p:spPr>
          <a:xfrm>
            <a:off x="4034884" y="1539952"/>
            <a:ext cx="7250727" cy="3778096"/>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3879"/>
            <a:ext cx="10515600" cy="1774825"/>
          </a:xfrm>
          <a:prstGeom prst="rect">
            <a:avLst/>
          </a:prstGeom>
        </p:spPr>
        <p:txBody>
          <a:bodyPr lIns="91440" tIns="45720" rIns="91440" bIns="45720" anchor="t">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list of the failed landing outcomes on drone ships, their booster versions, and launch site names for in year 2015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a:t>
            </a:r>
            <a:r>
              <a:rPr lang="en-US" sz="2200" dirty="0" err="1">
                <a:solidFill>
                  <a:schemeClr val="bg1">
                    <a:lumMod val="65000"/>
                    <a:lumOff val="35000"/>
                  </a:schemeClr>
                </a:solidFill>
                <a:latin typeface="Aptos SemiBold" panose="020B0004020202020204" pitchFamily="34" charset="0"/>
              </a:rPr>
              <a:t>substr</a:t>
            </a:r>
            <a:r>
              <a:rPr lang="en-US" sz="2200" dirty="0">
                <a:solidFill>
                  <a:schemeClr val="bg1">
                    <a:lumMod val="65000"/>
                    <a:lumOff val="35000"/>
                  </a:schemeClr>
                </a:solidFill>
                <a:latin typeface="Aptos SemiBold" panose="020B0004020202020204" pitchFamily="34" charset="0"/>
              </a:rPr>
              <a:t>’ function was used to extract the year and month from the date field for presentation and comparison</a:t>
            </a:r>
            <a:endParaRPr lang="en-US" dirty="0">
              <a:solidFill>
                <a:schemeClr val="bg1">
                  <a:lumMod val="65000"/>
                  <a:lumOff val="35000"/>
                </a:schemeClr>
              </a:solidFill>
              <a:latin typeface="Aptos SemiBold" panose="020B0004020202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2015 Launch Records</a:t>
            </a:r>
          </a:p>
        </p:txBody>
      </p:sp>
      <p:pic>
        <p:nvPicPr>
          <p:cNvPr id="6" name="Picture 5">
            <a:extLst>
              <a:ext uri="{FF2B5EF4-FFF2-40B4-BE49-F238E27FC236}">
                <a16:creationId xmlns:a16="http://schemas.microsoft.com/office/drawing/2014/main" id="{CAB91531-7EEA-E8C2-75A1-6E5EBCE3B810}"/>
              </a:ext>
            </a:extLst>
          </p:cNvPr>
          <p:cNvPicPr>
            <a:picLocks noChangeAspect="1"/>
          </p:cNvPicPr>
          <p:nvPr/>
        </p:nvPicPr>
        <p:blipFill>
          <a:blip r:embed="rId3"/>
          <a:stretch>
            <a:fillRect/>
          </a:stretch>
        </p:blipFill>
        <p:spPr>
          <a:xfrm>
            <a:off x="570729" y="3468855"/>
            <a:ext cx="11050542" cy="1905266"/>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5267"/>
            <a:ext cx="4263807" cy="3967465"/>
          </a:xfrm>
          <a:prstGeom prst="rect">
            <a:avLst/>
          </a:prstGeom>
        </p:spPr>
        <p:txBody>
          <a:bodyPr lIns="91440" tIns="45720" rIns="91440" bIns="45720" anchor="t">
            <a:normAutofit/>
          </a:bodyPr>
          <a:lstStyle/>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A rank of the count of landing outcomes between the date 2010-06-04 and 2017-03-20, in descending order is presented</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A grouped subquery is used to calculate the count of each Landing Outcome</a:t>
            </a:r>
          </a:p>
          <a:p>
            <a:pPr>
              <a:lnSpc>
                <a:spcPct val="100000"/>
              </a:lnSpc>
              <a:spcBef>
                <a:spcPts val="1400"/>
              </a:spcBef>
              <a:buClrTx/>
              <a:buFont typeface="Wingdings" panose="05000000000000000000" pitchFamily="2" charset="2"/>
              <a:buChar char="§"/>
            </a:pPr>
            <a:r>
              <a:rPr lang="en-US" sz="2000" dirty="0">
                <a:solidFill>
                  <a:schemeClr val="bg1">
                    <a:lumMod val="65000"/>
                    <a:lumOff val="35000"/>
                  </a:schemeClr>
                </a:solidFill>
                <a:latin typeface="Aptos SemiBold" panose="020B0004020202020204" pitchFamily="34" charset="0"/>
              </a:rPr>
              <a:t>The outer query is used to sort the summarized subquery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Rank Landing Outcomes Between 2010-06-04 and 2017-03-20</a:t>
            </a:r>
          </a:p>
        </p:txBody>
      </p:sp>
      <p:pic>
        <p:nvPicPr>
          <p:cNvPr id="6" name="Picture 5">
            <a:extLst>
              <a:ext uri="{FF2B5EF4-FFF2-40B4-BE49-F238E27FC236}">
                <a16:creationId xmlns:a16="http://schemas.microsoft.com/office/drawing/2014/main" id="{BC2C842F-193A-9D4E-5252-EC2F06E631D7}"/>
              </a:ext>
            </a:extLst>
          </p:cNvPr>
          <p:cNvPicPr>
            <a:picLocks noChangeAspect="1"/>
          </p:cNvPicPr>
          <p:nvPr/>
        </p:nvPicPr>
        <p:blipFill>
          <a:blip r:embed="rId3"/>
          <a:stretch>
            <a:fillRect/>
          </a:stretch>
        </p:blipFill>
        <p:spPr>
          <a:xfrm>
            <a:off x="5639601" y="1574790"/>
            <a:ext cx="5101064" cy="3708418"/>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Introduction</a:t>
            </a:r>
            <a:endParaRPr lang="en-US">
              <a:solidFill>
                <a:srgbClr val="0B49CB"/>
              </a:solidFill>
              <a:latin typeface="Aptos SemiBold" panose="020B0004020202020204" pitchFamily="34"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3382" y="1487080"/>
            <a:ext cx="10399485" cy="4538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Project background and context</a:t>
            </a:r>
          </a:p>
          <a:p>
            <a:pPr marL="0" indent="0">
              <a:spcBef>
                <a:spcPts val="1400"/>
              </a:spcBef>
              <a:buNone/>
            </a:pPr>
            <a:r>
              <a:rPr lang="en-US" sz="1800" dirty="0">
                <a:solidFill>
                  <a:schemeClr val="bg1">
                    <a:lumMod val="65000"/>
                    <a:lumOff val="35000"/>
                  </a:schemeClr>
                </a:solidFill>
                <a:latin typeface="Aptos Display" panose="020B0004020202020204" pitchFamily="34" charset="0"/>
              </a:rPr>
              <a:t>Commercial space launch providers have been entering the market and ramping up launch capabilities over the past 2-3 decades. One of the most successful is SpaceX who have reduced launch costs by focusing on reusability.</a:t>
            </a:r>
          </a:p>
          <a:p>
            <a:pPr marL="0" indent="0">
              <a:spcBef>
                <a:spcPts val="1400"/>
              </a:spcBef>
              <a:buNone/>
            </a:pPr>
            <a:r>
              <a:rPr lang="en-US" sz="1800" dirty="0">
                <a:solidFill>
                  <a:schemeClr val="bg1">
                    <a:lumMod val="65000"/>
                    <a:lumOff val="35000"/>
                  </a:schemeClr>
                </a:solidFill>
                <a:latin typeface="Aptos Display" panose="020B0004020202020204" pitchFamily="34" charset="0"/>
              </a:rPr>
              <a:t>The aim of this project is to use machine learning and visualization techniques to predict the probability of a successful first stage landing. Successfully landing the first stage provides the ability to reuse and to reduce the overall launch cost. This will provide data for the business case for an alternate entrant into the commercial space launch sector.</a:t>
            </a:r>
          </a:p>
          <a:p>
            <a:pPr>
              <a:spcBef>
                <a:spcPts val="1400"/>
              </a:spcBef>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Problems you want to find answers</a:t>
            </a:r>
          </a:p>
          <a:p>
            <a:pPr lvl="1">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What factors determine the successful landing and reuse of the first stage of a launch?</a:t>
            </a:r>
          </a:p>
          <a:p>
            <a:pPr lvl="1">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Provide dashboards and visualizations to allow exploration of launch data</a:t>
            </a:r>
          </a:p>
          <a:p>
            <a:pPr lvl="1">
              <a:spcBef>
                <a:spcPts val="1400"/>
              </a:spcBef>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Provide a predictive model of successful first stage recovery based on relevant factors</a:t>
            </a:r>
          </a:p>
          <a:p>
            <a:pPr marL="0" indent="0">
              <a:spcBef>
                <a:spcPts val="1400"/>
              </a:spcBef>
              <a:buNone/>
            </a:pPr>
            <a:endParaRPr lang="en-US" sz="2200" dirty="0">
              <a:solidFill>
                <a:schemeClr val="bg1">
                  <a:lumMod val="65000"/>
                  <a:lumOff val="35000"/>
                </a:schemeClr>
              </a:solidFill>
              <a:latin typeface="Aptos SemiBold" panose="020B00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71709" y="1433512"/>
            <a:ext cx="2250280" cy="4256087"/>
          </a:xfrm>
          <a:prstGeom prst="rect">
            <a:avLst/>
          </a:prstGeom>
        </p:spPr>
        <p:txBody>
          <a:bodyPr lIns="91440" tIns="45720" rIns="91440" bIns="45720" anchor="t">
            <a:normAutofit fontScale="92500"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SpaceX uses 4 launch sites indicated here on a global map</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All are in the USA</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All are located near coastlines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All are relatively near to the equator</a:t>
            </a:r>
          </a:p>
          <a:p>
            <a:pPr>
              <a:lnSpc>
                <a:spcPct val="100000"/>
              </a:lnSpc>
              <a:spcBef>
                <a:spcPts val="1400"/>
              </a:spcBef>
            </a:pPr>
            <a:endParaRPr lang="en-US" sz="2200" dirty="0">
              <a:solidFill>
                <a:schemeClr val="bg1">
                  <a:lumMod val="65000"/>
                  <a:lumOff val="35000"/>
                </a:schemeClr>
              </a:solidFill>
              <a:latin typeface="Aptos SemiBold" panose="020B0004020202020204" pitchFamily="34" charset="0"/>
            </a:endParaRPr>
          </a:p>
          <a:p>
            <a:pPr marL="0" indent="0">
              <a:buNone/>
            </a:pPr>
            <a:endParaRPr lang="en-US" dirty="0">
              <a:solidFill>
                <a:schemeClr val="bg1">
                  <a:lumMod val="65000"/>
                  <a:lumOff val="35000"/>
                </a:schemeClr>
              </a:solidFill>
              <a:latin typeface="Aptos SemiBold" panose="020B0004020202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Global Map of SpaceX Launch Sites</a:t>
            </a:r>
          </a:p>
        </p:txBody>
      </p:sp>
      <p:pic>
        <p:nvPicPr>
          <p:cNvPr id="6" name="Picture 5">
            <a:extLst>
              <a:ext uri="{FF2B5EF4-FFF2-40B4-BE49-F238E27FC236}">
                <a16:creationId xmlns:a16="http://schemas.microsoft.com/office/drawing/2014/main" id="{459C69C1-4901-4338-E601-DD280B0965CC}"/>
              </a:ext>
            </a:extLst>
          </p:cNvPr>
          <p:cNvPicPr>
            <a:picLocks noChangeAspect="1"/>
          </p:cNvPicPr>
          <p:nvPr/>
        </p:nvPicPr>
        <p:blipFill>
          <a:blip r:embed="rId3"/>
          <a:stretch>
            <a:fillRect/>
          </a:stretch>
        </p:blipFill>
        <p:spPr>
          <a:xfrm>
            <a:off x="982448" y="1433512"/>
            <a:ext cx="7681262" cy="4724985"/>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DB7917-A1F3-4C26-DE9F-4245A4A34DB0}"/>
              </a:ext>
            </a:extLst>
          </p:cNvPr>
          <p:cNvPicPr>
            <a:picLocks noChangeAspect="1"/>
          </p:cNvPicPr>
          <p:nvPr/>
        </p:nvPicPr>
        <p:blipFill>
          <a:blip r:embed="rId3"/>
          <a:stretch>
            <a:fillRect/>
          </a:stretch>
        </p:blipFill>
        <p:spPr>
          <a:xfrm>
            <a:off x="600359" y="1399094"/>
            <a:ext cx="11194964" cy="4920256"/>
          </a:xfrm>
          <a:prstGeom prst="rect">
            <a:avLst/>
          </a:prstGeom>
          <a:ln>
            <a:solidFill>
              <a:schemeClr val="accent1">
                <a:shade val="15000"/>
                <a:hueMod val="94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99321" y="1820069"/>
            <a:ext cx="5381625" cy="3217862"/>
          </a:xfrm>
          <a:prstGeom prst="rect">
            <a:avLst/>
          </a:prstGeom>
        </p:spPr>
        <p:txBody>
          <a:bodyPr lIns="91440" tIns="45720" rIns="91440" bIns="45720" anchor="t">
            <a:normAutofit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Detailed view of the Kennedy Space Center (KSC LC-39A) launches (left)</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Each launch attempt has a marker, colored green for successful first stage recovery and red for failed first stage recovery</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Nearby CCAFS LC-40 and CCAFS SLC-40 launch sites are also visible (right)</a:t>
            </a:r>
          </a:p>
          <a:p>
            <a:pPr>
              <a:spcBef>
                <a:spcPts val="1400"/>
              </a:spcBef>
            </a:pPr>
            <a:endParaRPr lang="en-US" dirty="0">
              <a:solidFill>
                <a:schemeClr val="bg1">
                  <a:lumMod val="65000"/>
                  <a:lumOff val="35000"/>
                </a:schemeClr>
              </a:solidFill>
              <a:latin typeface="Aptos SemiBold" panose="020B0004020202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Launch site with color coded launch attempt markers</a:t>
            </a: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4ADFE9-08F2-3746-7A7F-15A22625D6AD}"/>
              </a:ext>
            </a:extLst>
          </p:cNvPr>
          <p:cNvPicPr>
            <a:picLocks noChangeAspect="1"/>
          </p:cNvPicPr>
          <p:nvPr/>
        </p:nvPicPr>
        <p:blipFill>
          <a:blip r:embed="rId3"/>
          <a:stretch>
            <a:fillRect/>
          </a:stretch>
        </p:blipFill>
        <p:spPr>
          <a:xfrm>
            <a:off x="547785" y="1375351"/>
            <a:ext cx="11096429" cy="5287788"/>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4029" y="2151639"/>
            <a:ext cx="3626827" cy="2824162"/>
          </a:xfrm>
          <a:prstGeom prst="rect">
            <a:avLst/>
          </a:prstGeom>
        </p:spPr>
        <p:txBody>
          <a:bodyPr lIns="91440" tIns="45720" rIns="91440" bIns="45720" anchor="t">
            <a:normAutofit fontScale="92500" lnSpcReduction="1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Detailed view of Vandenberg Airforce Base (VAFB SLC-4E) launch site</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Lines and distances are shown to nearby points of interest: the coastline, nearest rail line, nearest city and nearest highway</a:t>
            </a:r>
          </a:p>
          <a:p>
            <a:pPr>
              <a:lnSpc>
                <a:spcPct val="100000"/>
              </a:lnSpc>
              <a:spcBef>
                <a:spcPts val="1400"/>
              </a:spcBef>
            </a:pPr>
            <a:endParaRPr lang="en-US" sz="2200" dirty="0">
              <a:solidFill>
                <a:schemeClr val="bg1">
                  <a:lumMod val="65000"/>
                  <a:lumOff val="35000"/>
                </a:schemeClr>
              </a:solidFill>
              <a:latin typeface="Aptos SemiBold" panose="020B0004020202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Launch site with proximities to selected features</a:t>
            </a: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03855" y="1355875"/>
            <a:ext cx="2601589" cy="4370670"/>
          </a:xfrm>
          <a:prstGeom prst="rect">
            <a:avLst/>
          </a:prstGeom>
        </p:spPr>
        <p:txBody>
          <a:bodyPr lIns="91440" tIns="45720" rIns="91440" bIns="45720" anchor="t">
            <a:normAutofit fontScale="77500" lnSpcReduction="2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Dashboard screenshot showing a pie chart of launch percentages by launch site where the first stage was successfully recovered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Dashboard provides a drop-down to select the launch site (All Sites selected). </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KSC LC-39A has the greatest percentage of launches with successful first stage recoveries</a:t>
            </a:r>
            <a:endParaRPr lang="en-US" dirty="0">
              <a:solidFill>
                <a:schemeClr val="bg1">
                  <a:lumMod val="65000"/>
                  <a:lumOff val="35000"/>
                </a:schemeClr>
              </a:solidFill>
              <a:latin typeface="Aptos SemiBold" panose="020B0004020202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Dashboard: Total Successful launches by Site</a:t>
            </a:r>
          </a:p>
        </p:txBody>
      </p:sp>
      <p:pic>
        <p:nvPicPr>
          <p:cNvPr id="4" name="Picture 3">
            <a:extLst>
              <a:ext uri="{FF2B5EF4-FFF2-40B4-BE49-F238E27FC236}">
                <a16:creationId xmlns:a16="http://schemas.microsoft.com/office/drawing/2014/main" id="{E0F1F6CD-955A-A552-A635-46216265698B}"/>
              </a:ext>
            </a:extLst>
          </p:cNvPr>
          <p:cNvPicPr>
            <a:picLocks noChangeAspect="1"/>
          </p:cNvPicPr>
          <p:nvPr/>
        </p:nvPicPr>
        <p:blipFill>
          <a:blip r:embed="rId3"/>
          <a:stretch>
            <a:fillRect/>
          </a:stretch>
        </p:blipFill>
        <p:spPr>
          <a:xfrm>
            <a:off x="862376" y="1355874"/>
            <a:ext cx="7598134" cy="4954501"/>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98647" y="1381125"/>
            <a:ext cx="2811462" cy="4795838"/>
          </a:xfrm>
          <a:prstGeom prst="rect">
            <a:avLst/>
          </a:prstGeom>
        </p:spPr>
        <p:txBody>
          <a:bodyPr lIns="91440" tIns="45720" rIns="91440" bIns="45720" anchor="t">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Dashboard screenshot showing  the site with the highest first stage recovery success rate (KSC LC-39A)</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KSC LC-39A achieved a 76.9% first stage recovery success rate</a:t>
            </a:r>
            <a:endParaRPr lang="en-US" dirty="0">
              <a:solidFill>
                <a:schemeClr val="bg1">
                  <a:lumMod val="65000"/>
                  <a:lumOff val="35000"/>
                </a:schemeClr>
              </a:solidFill>
              <a:latin typeface="Aptos SemiBold" panose="020B0004020202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Dashboard: Launch success rate for KSC LC-39A</a:t>
            </a:r>
          </a:p>
        </p:txBody>
      </p:sp>
      <p:pic>
        <p:nvPicPr>
          <p:cNvPr id="4" name="Picture 3">
            <a:extLst>
              <a:ext uri="{FF2B5EF4-FFF2-40B4-BE49-F238E27FC236}">
                <a16:creationId xmlns:a16="http://schemas.microsoft.com/office/drawing/2014/main" id="{AAFC8CB8-AECB-2FB3-9FA6-2D06805A3835}"/>
              </a:ext>
            </a:extLst>
          </p:cNvPr>
          <p:cNvPicPr>
            <a:picLocks noChangeAspect="1"/>
          </p:cNvPicPr>
          <p:nvPr/>
        </p:nvPicPr>
        <p:blipFill>
          <a:blip r:embed="rId3"/>
          <a:stretch>
            <a:fillRect/>
          </a:stretch>
        </p:blipFill>
        <p:spPr>
          <a:xfrm>
            <a:off x="963974" y="1381553"/>
            <a:ext cx="7302571" cy="4880211"/>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03855" y="1393316"/>
            <a:ext cx="2601590" cy="4773613"/>
          </a:xfrm>
          <a:prstGeom prst="rect">
            <a:avLst/>
          </a:prstGeom>
        </p:spPr>
        <p:txBody>
          <a:bodyPr lIns="91440" tIns="45720" rIns="91440" bIns="45720" anchor="t">
            <a:normAutofit fontScale="70000" lnSpcReduction="20000"/>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Screenshot showing success(1)/failure(0) class of first stage recovery for all launch sites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range slider has been used to restrict the chart to launches with a payload mass between 2,000 kg and 6,000 kg</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scatter markers are colored by the Booster Version Category</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“FT” version of the booster has had the largest percentage of successful recoveries within this payload range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Dashboard: Success rate per Payload mass by Booster Version</a:t>
            </a:r>
          </a:p>
        </p:txBody>
      </p:sp>
      <p:pic>
        <p:nvPicPr>
          <p:cNvPr id="7" name="Picture 6">
            <a:extLst>
              <a:ext uri="{FF2B5EF4-FFF2-40B4-BE49-F238E27FC236}">
                <a16:creationId xmlns:a16="http://schemas.microsoft.com/office/drawing/2014/main" id="{9C47E1BC-DCAA-DC72-9863-74E063B26627}"/>
              </a:ext>
            </a:extLst>
          </p:cNvPr>
          <p:cNvPicPr>
            <a:picLocks noChangeAspect="1"/>
          </p:cNvPicPr>
          <p:nvPr/>
        </p:nvPicPr>
        <p:blipFill>
          <a:blip r:embed="rId3"/>
          <a:stretch>
            <a:fillRect/>
          </a:stretch>
        </p:blipFill>
        <p:spPr>
          <a:xfrm>
            <a:off x="866513" y="1393316"/>
            <a:ext cx="7849695" cy="4763165"/>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26909" y="2411024"/>
            <a:ext cx="5178536" cy="2035951"/>
          </a:xfrm>
          <a:prstGeom prst="rect">
            <a:avLst/>
          </a:prstGeom>
        </p:spPr>
        <p:txBody>
          <a:bodyPr vert="horz" lIns="91440" tIns="45720" rIns="91440" bIns="45720" rtlCol="0" anchor="t">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bar chart showing the score for each model after training based on the ‘test’ data set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Decision Tree was found to have the highest score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Classification Accuracy</a:t>
            </a:r>
          </a:p>
        </p:txBody>
      </p:sp>
      <p:pic>
        <p:nvPicPr>
          <p:cNvPr id="3" name="Picture 2">
            <a:extLst>
              <a:ext uri="{FF2B5EF4-FFF2-40B4-BE49-F238E27FC236}">
                <a16:creationId xmlns:a16="http://schemas.microsoft.com/office/drawing/2014/main" id="{6BDCD972-3476-BD14-AE14-2BDC67B71945}"/>
              </a:ext>
            </a:extLst>
          </p:cNvPr>
          <p:cNvPicPr>
            <a:picLocks noChangeAspect="1"/>
          </p:cNvPicPr>
          <p:nvPr/>
        </p:nvPicPr>
        <p:blipFill>
          <a:blip r:embed="rId3"/>
          <a:stretch>
            <a:fillRect/>
          </a:stretch>
        </p:blipFill>
        <p:spPr>
          <a:xfrm>
            <a:off x="949473" y="1439574"/>
            <a:ext cx="4841728" cy="4727997"/>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5211" y="1957171"/>
            <a:ext cx="4680400" cy="2943657"/>
          </a:xfrm>
          <a:prstGeom prst="rect">
            <a:avLst/>
          </a:prstGeom>
        </p:spPr>
        <p:txBody>
          <a:bodyPr>
            <a:normAutofit/>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A confusion matrix for the Decision Tree model is presented</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model correctly predicted all successful landings </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model correctly predicted half of the unsuccessful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Confusion Matrix</a:t>
            </a:r>
          </a:p>
        </p:txBody>
      </p:sp>
      <p:pic>
        <p:nvPicPr>
          <p:cNvPr id="3" name="Picture 2">
            <a:extLst>
              <a:ext uri="{FF2B5EF4-FFF2-40B4-BE49-F238E27FC236}">
                <a16:creationId xmlns:a16="http://schemas.microsoft.com/office/drawing/2014/main" id="{56E2B7D2-A152-1612-0073-344467CEE603}"/>
              </a:ext>
            </a:extLst>
          </p:cNvPr>
          <p:cNvPicPr>
            <a:picLocks noChangeAspect="1"/>
          </p:cNvPicPr>
          <p:nvPr/>
        </p:nvPicPr>
        <p:blipFill>
          <a:blip r:embed="rId3"/>
          <a:stretch>
            <a:fillRect/>
          </a:stretch>
        </p:blipFill>
        <p:spPr>
          <a:xfrm>
            <a:off x="770011" y="1529443"/>
            <a:ext cx="5068007" cy="4334480"/>
          </a:xfrm>
          <a:prstGeom prst="rect">
            <a:avLst/>
          </a:prstGeom>
          <a:ln>
            <a:solidFill>
              <a:schemeClr val="accent1">
                <a:shade val="15000"/>
                <a:hueMod val="94000"/>
              </a:schemeClr>
            </a:solidFill>
          </a:ln>
          <a:effectLst>
            <a:outerShdw blurRad="50800" dist="88900" dir="2700000" algn="tl" rotWithShape="0">
              <a:prstClr val="black">
                <a:alpha val="40000"/>
              </a:prstClr>
            </a:outerShdw>
          </a:effectLst>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0730"/>
            <a:ext cx="10515600" cy="3722398"/>
          </a:xfrm>
          <a:prstGeom prst="rect">
            <a:avLst/>
          </a:prstGeom>
        </p:spPr>
        <p:txBody>
          <a:bodyPr>
            <a:normAutofit/>
          </a:bodyPr>
          <a:lstStyle/>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We have shown that:</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Landing sites should be place near coastlines and the equator</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Kennedy Space Center (KSC LC-39A) launch site offers the highest chance of a successful first stage recovery</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highest chance of a first stage recovery success are for ES-L1, GEO, HEO and SSO orbits</a:t>
            </a: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Success rates increase with the flight number (time/experience)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Conclusions</a:t>
            </a:r>
            <a:endParaRPr lang="en-US">
              <a:solidFill>
                <a:srgbClr val="0B49CB"/>
              </a:solidFill>
              <a:latin typeface="Aptos SemiBold" panose="020B00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321863"/>
            <a:ext cx="10515600" cy="2214273"/>
          </a:xfrm>
          <a:prstGeom prst="rect">
            <a:avLst/>
          </a:prstGeom>
        </p:spPr>
        <p:txBody>
          <a:bodyPr>
            <a:normAutofit/>
          </a:bodyPr>
          <a:lstStyle/>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All analyzed data, Python code, SQL data and </a:t>
            </a:r>
            <a:r>
              <a:rPr lang="en-US" sz="2200" dirty="0" err="1">
                <a:solidFill>
                  <a:schemeClr val="bg1">
                    <a:lumMod val="65000"/>
                    <a:lumOff val="35000"/>
                  </a:schemeClr>
                </a:solidFill>
                <a:latin typeface="Aptos SemiBold" panose="020B0004020202020204" pitchFamily="34" charset="0"/>
              </a:rPr>
              <a:t>Jupyter</a:t>
            </a:r>
            <a:r>
              <a:rPr lang="en-US" sz="2200" dirty="0">
                <a:solidFill>
                  <a:schemeClr val="bg1">
                    <a:lumMod val="65000"/>
                    <a:lumOff val="35000"/>
                  </a:schemeClr>
                </a:solidFill>
                <a:latin typeface="Aptos SemiBold" panose="020B0004020202020204" pitchFamily="34" charset="0"/>
              </a:rPr>
              <a:t> notebooks used throughout this analysis are available in the repository at:</a:t>
            </a:r>
          </a:p>
          <a:p>
            <a:pPr marL="0" indent="0">
              <a:lnSpc>
                <a:spcPct val="100000"/>
              </a:lnSpc>
              <a:spcBef>
                <a:spcPts val="1400"/>
              </a:spcBef>
              <a:buNone/>
            </a:pPr>
            <a:r>
              <a:rPr lang="en-US" sz="2200" dirty="0">
                <a:solidFill>
                  <a:schemeClr val="bg1">
                    <a:lumMod val="65000"/>
                    <a:lumOff val="35000"/>
                  </a:schemeClr>
                </a:solidFill>
                <a:latin typeface="Aptos SemiBold" panose="020B0004020202020204" pitchFamily="34" charset="0"/>
              </a:rPr>
              <a:t> </a:t>
            </a:r>
            <a:r>
              <a:rPr lang="en-US" sz="2200" dirty="0">
                <a:solidFill>
                  <a:schemeClr val="tx2">
                    <a:lumMod val="50000"/>
                  </a:schemeClr>
                </a:solidFill>
                <a:latin typeface="Aptos SemiBold" panose="020B0004020202020204" pitchFamily="34" charset="0"/>
                <a:hlinkClick r:id="rId4">
                  <a:extLst>
                    <a:ext uri="{A12FA001-AC4F-418D-AE19-62706E023703}">
                      <ahyp:hlinkClr xmlns:ahyp="http://schemas.microsoft.com/office/drawing/2018/hyperlinkcolor" val="tx"/>
                    </a:ext>
                  </a:extLst>
                </a:hlinkClick>
              </a:rPr>
              <a:t>https://github.com/technobok/ibm_data_science_professional_certificate/tree/main/applied_datascience_capstone(10)</a:t>
            </a:r>
            <a:endParaRPr lang="en-US" sz="2200" dirty="0">
              <a:solidFill>
                <a:schemeClr val="tx2">
                  <a:lumMod val="50000"/>
                </a:schemeClr>
              </a:solidFill>
              <a:latin typeface="Aptos SemiBold" panose="020B0004020202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Appendix</a:t>
            </a: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SemiBold" panose="020B0004020202020204" pitchFamily="34" charset="0"/>
              </a:rPr>
              <a:t>Executive Summary</a:t>
            </a:r>
          </a:p>
          <a:p>
            <a:pPr>
              <a:lnSpc>
                <a:spcPct val="120000"/>
              </a:lnSpc>
              <a:spcBef>
                <a:spcPts val="1400"/>
              </a:spcBef>
              <a:buFont typeface="Wingdings" panose="05000000000000000000" pitchFamily="2" charset="2"/>
              <a:buChar char="§"/>
            </a:pPr>
            <a:r>
              <a:rPr lang="en-US" sz="8800" dirty="0">
                <a:solidFill>
                  <a:schemeClr val="bg1">
                    <a:lumMod val="65000"/>
                    <a:lumOff val="35000"/>
                  </a:schemeClr>
                </a:solidFill>
                <a:latin typeface="Aptos SemiBold" panose="020B0004020202020204" pitchFamily="34" charset="0"/>
              </a:rPr>
              <a:t>Data collection methodology:</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Publicly available launch data was collected</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Data was collected through a combination of API calls to SpaceX and web-scraping of Wikipedia pages</a:t>
            </a:r>
          </a:p>
          <a:p>
            <a:pPr lvl="1">
              <a:lnSpc>
                <a:spcPct val="120000"/>
              </a:lnSpc>
              <a:spcBef>
                <a:spcPts val="1400"/>
              </a:spcBef>
            </a:pPr>
            <a:endParaRPr lang="en-US" sz="7200" dirty="0">
              <a:solidFill>
                <a:schemeClr val="bg1">
                  <a:lumMod val="65000"/>
                  <a:lumOff val="35000"/>
                </a:schemeClr>
              </a:solidFill>
              <a:latin typeface="Aptos SemiBold" panose="020B0004020202020204" pitchFamily="34" charset="0"/>
            </a:endParaRPr>
          </a:p>
          <a:p>
            <a:pPr>
              <a:lnSpc>
                <a:spcPct val="120000"/>
              </a:lnSpc>
              <a:spcBef>
                <a:spcPts val="1400"/>
              </a:spcBef>
              <a:buFont typeface="Wingdings" panose="05000000000000000000" pitchFamily="2" charset="2"/>
              <a:buChar char="§"/>
            </a:pPr>
            <a:r>
              <a:rPr lang="en-US" sz="8800" dirty="0">
                <a:solidFill>
                  <a:schemeClr val="bg1">
                    <a:lumMod val="65000"/>
                    <a:lumOff val="35000"/>
                  </a:schemeClr>
                </a:solidFill>
                <a:latin typeface="Aptos SemiBold" panose="020B0004020202020204" pitchFamily="34" charset="0"/>
              </a:rPr>
              <a:t>Perform data wrangling</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Data retrieved was converted to Pandas data frames</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Data was filtered as appropriate (Falcon9 launch data only)</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Data was explored and additional columns created as required to assist with analysis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1309"/>
            <a:ext cx="10687961" cy="453806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SemiBold" panose="020B0004020202020204" pitchFamily="34" charset="0"/>
              </a:rPr>
              <a:t>Executive Summary</a:t>
            </a:r>
            <a:endParaRPr lang="en-US" sz="7200" dirty="0">
              <a:solidFill>
                <a:schemeClr val="bg2">
                  <a:lumMod val="50000"/>
                </a:schemeClr>
              </a:solidFill>
              <a:latin typeface="Aptos SemiBold" panose="020B0004020202020204" pitchFamily="34" charset="0"/>
            </a:endParaRPr>
          </a:p>
          <a:p>
            <a:pPr>
              <a:lnSpc>
                <a:spcPct val="120000"/>
              </a:lnSpc>
              <a:spcBef>
                <a:spcPts val="1400"/>
              </a:spcBef>
              <a:buFont typeface="Wingdings" panose="05000000000000000000" pitchFamily="2" charset="2"/>
              <a:buChar char="§"/>
            </a:pPr>
            <a:r>
              <a:rPr lang="en-US" sz="8800" dirty="0">
                <a:solidFill>
                  <a:schemeClr val="bg1">
                    <a:lumMod val="65000"/>
                    <a:lumOff val="35000"/>
                  </a:schemeClr>
                </a:solidFill>
                <a:latin typeface="Aptos SemiBold" panose="020B0004020202020204" pitchFamily="34" charset="0"/>
              </a:rPr>
              <a:t>Perform exploratory data analysis (EDA) using visualization and SQL</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Visualizations of key features and their relationships were created using the Seaborn library</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Data was loaded into an SQLite database for exploratory analysis of locations, payloads, launch sites and how each affect first stage recovery</a:t>
            </a:r>
          </a:p>
          <a:p>
            <a:pPr>
              <a:lnSpc>
                <a:spcPct val="120000"/>
              </a:lnSpc>
              <a:spcBef>
                <a:spcPts val="1400"/>
              </a:spcBef>
              <a:buFont typeface="Wingdings" panose="05000000000000000000" pitchFamily="2" charset="2"/>
              <a:buChar char="§"/>
            </a:pPr>
            <a:r>
              <a:rPr lang="en-US" sz="8800" dirty="0">
                <a:solidFill>
                  <a:schemeClr val="bg1">
                    <a:lumMod val="65000"/>
                    <a:lumOff val="35000"/>
                  </a:schemeClr>
                </a:solidFill>
                <a:latin typeface="Aptos SemiBold" panose="020B0004020202020204" pitchFamily="34" charset="0"/>
              </a:rPr>
              <a:t>Perform interactive visual analytics using Folium and </a:t>
            </a:r>
            <a:r>
              <a:rPr lang="en-US" sz="8800" dirty="0" err="1">
                <a:solidFill>
                  <a:schemeClr val="bg1">
                    <a:lumMod val="65000"/>
                    <a:lumOff val="35000"/>
                  </a:schemeClr>
                </a:solidFill>
                <a:latin typeface="Aptos SemiBold" panose="020B0004020202020204" pitchFamily="34" charset="0"/>
              </a:rPr>
              <a:t>Plotly</a:t>
            </a:r>
            <a:r>
              <a:rPr lang="en-US" sz="8800" dirty="0">
                <a:solidFill>
                  <a:schemeClr val="bg1">
                    <a:lumMod val="65000"/>
                    <a:lumOff val="35000"/>
                  </a:schemeClr>
                </a:solidFill>
                <a:latin typeface="Aptos SemiBold" panose="020B0004020202020204" pitchFamily="34" charset="0"/>
              </a:rPr>
              <a:t> Dash</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Folium was used to generate interactive maps exploring launch sites and nearby facilities</a:t>
            </a:r>
          </a:p>
          <a:p>
            <a:pPr lvl="1">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A </a:t>
            </a:r>
            <a:r>
              <a:rPr lang="en-US" sz="7200" dirty="0" err="1">
                <a:solidFill>
                  <a:schemeClr val="bg1">
                    <a:lumMod val="65000"/>
                    <a:lumOff val="35000"/>
                  </a:schemeClr>
                </a:solidFill>
                <a:latin typeface="Aptos Display" panose="020B0004020202020204" pitchFamily="34" charset="0"/>
              </a:rPr>
              <a:t>Plotly</a:t>
            </a:r>
            <a:r>
              <a:rPr lang="en-US" sz="7200" dirty="0">
                <a:solidFill>
                  <a:schemeClr val="bg1">
                    <a:lumMod val="65000"/>
                    <a:lumOff val="35000"/>
                  </a:schemeClr>
                </a:solidFill>
                <a:latin typeface="Aptos Display" panose="020B0004020202020204" pitchFamily="34" charset="0"/>
              </a:rPr>
              <a:t> Dash application was created to explore successful launches by site, payload mass and booster version</a:t>
            </a: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Methodology</a:t>
            </a:r>
          </a:p>
        </p:txBody>
      </p:sp>
    </p:spTree>
    <p:extLst>
      <p:ext uri="{BB962C8B-B14F-4D97-AF65-F5344CB8AC3E}">
        <p14:creationId xmlns:p14="http://schemas.microsoft.com/office/powerpoint/2010/main" val="322565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58908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SemiBold" panose="020B0004020202020204" pitchFamily="34" charset="0"/>
              </a:rPr>
              <a:t>Executive Summary</a:t>
            </a:r>
            <a:endParaRPr lang="en-US" sz="8400" dirty="0">
              <a:solidFill>
                <a:schemeClr val="accent3">
                  <a:lumMod val="25000"/>
                </a:schemeClr>
              </a:solidFill>
              <a:latin typeface="Aptos SemiBold" panose="020B0004020202020204" pitchFamily="34" charset="0"/>
            </a:endParaRPr>
          </a:p>
          <a:p>
            <a:pPr>
              <a:lnSpc>
                <a:spcPct val="120000"/>
              </a:lnSpc>
              <a:spcBef>
                <a:spcPts val="1400"/>
              </a:spcBef>
              <a:buFont typeface="Wingdings" panose="05000000000000000000" pitchFamily="2" charset="2"/>
              <a:buChar char="§"/>
            </a:pPr>
            <a:r>
              <a:rPr lang="en-US" sz="8800" dirty="0">
                <a:solidFill>
                  <a:schemeClr val="bg1">
                    <a:lumMod val="65000"/>
                    <a:lumOff val="35000"/>
                  </a:schemeClr>
                </a:solidFill>
                <a:latin typeface="Aptos SemiBold" panose="020B0004020202020204" pitchFamily="34" charset="0"/>
              </a:rPr>
              <a:t>Perform predictive analysis using classification models</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Data related to launch and recovery attempts were loaded</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Data were split into test and train data sets</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Alternative prediction models were trained and evaluated:</a:t>
            </a:r>
          </a:p>
          <a:p>
            <a:pPr lvl="2">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Logistic Regression</a:t>
            </a:r>
          </a:p>
          <a:p>
            <a:pPr lvl="2">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Support Vector Machine</a:t>
            </a:r>
          </a:p>
          <a:p>
            <a:pPr lvl="2">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Decision Tree</a:t>
            </a:r>
          </a:p>
          <a:p>
            <a:pPr lvl="2">
              <a:lnSpc>
                <a:spcPct val="120000"/>
              </a:lnSpc>
              <a:spcBef>
                <a:spcPts val="1400"/>
              </a:spcBef>
              <a:buFont typeface="Wingdings" panose="05000000000000000000" pitchFamily="2" charset="2"/>
              <a:buChar char="§"/>
            </a:pPr>
            <a:r>
              <a:rPr lang="en-US" sz="7200" dirty="0">
                <a:solidFill>
                  <a:schemeClr val="bg1">
                    <a:lumMod val="65000"/>
                    <a:lumOff val="35000"/>
                  </a:schemeClr>
                </a:solidFill>
                <a:latin typeface="Aptos Display" panose="020B0004020202020204" pitchFamily="34" charset="0"/>
              </a:rPr>
              <a:t>K Nearest Neighbors</a:t>
            </a:r>
          </a:p>
          <a:p>
            <a:pPr lvl="1">
              <a:lnSpc>
                <a:spcPct val="120000"/>
              </a:lnSpc>
              <a:spcBef>
                <a:spcPts val="1400"/>
              </a:spcBef>
              <a:buFont typeface="Wingdings" panose="05000000000000000000" pitchFamily="2" charset="2"/>
              <a:buChar char="§"/>
            </a:pPr>
            <a:r>
              <a:rPr lang="en-US" sz="7600" dirty="0">
                <a:solidFill>
                  <a:schemeClr val="bg1">
                    <a:lumMod val="65000"/>
                    <a:lumOff val="35000"/>
                  </a:schemeClr>
                </a:solidFill>
                <a:latin typeface="Aptos Display" panose="020B0004020202020204" pitchFamily="34" charset="0"/>
              </a:rPr>
              <a:t>The alternatives were scored and the most accurate was chosen</a:t>
            </a:r>
          </a:p>
          <a:p>
            <a:pPr lvl="2">
              <a:lnSpc>
                <a:spcPct val="120000"/>
              </a:lnSpc>
              <a:spcBef>
                <a:spcPts val="1400"/>
              </a:spcBef>
            </a:pPr>
            <a:endParaRPr lang="en-US" sz="7200" dirty="0">
              <a:solidFill>
                <a:srgbClr val="292929"/>
              </a:solidFill>
              <a:latin typeface="Aptos SemiBold" panose="020B0004020202020204" pitchFamily="34" charset="0"/>
            </a:endParaRPr>
          </a:p>
          <a:p>
            <a:pPr lvl="1">
              <a:lnSpc>
                <a:spcPct val="120000"/>
              </a:lnSpc>
              <a:spcBef>
                <a:spcPts val="1400"/>
              </a:spcBef>
            </a:pPr>
            <a:endParaRPr lang="en-US" sz="7600" dirty="0">
              <a:solidFill>
                <a:schemeClr val="bg2">
                  <a:lumMod val="50000"/>
                </a:schemeClr>
              </a:solidFill>
              <a:latin typeface="Aptos SemiBold" panose="020B0004020202020204" pitchFamily="34" charset="0"/>
            </a:endParaRPr>
          </a:p>
          <a:p>
            <a:pPr>
              <a:lnSpc>
                <a:spcPct val="120000"/>
              </a:lnSpc>
              <a:spcBef>
                <a:spcPts val="1400"/>
              </a:spcBef>
            </a:pPr>
            <a:endParaRPr lang="en-US" sz="88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a:p>
            <a:pPr>
              <a:lnSpc>
                <a:spcPct val="100000"/>
              </a:lnSpc>
              <a:spcBef>
                <a:spcPts val="1400"/>
              </a:spcBef>
            </a:pPr>
            <a:endParaRPr lang="en-US" sz="2200" dirty="0">
              <a:solidFill>
                <a:schemeClr val="accent3">
                  <a:lumMod val="25000"/>
                </a:schemeClr>
              </a:solidFill>
              <a:latin typeface="Aptos SemiBold" panose="020B00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Methodology</a:t>
            </a:r>
          </a:p>
        </p:txBody>
      </p:sp>
    </p:spTree>
    <p:extLst>
      <p:ext uri="{BB962C8B-B14F-4D97-AF65-F5344CB8AC3E}">
        <p14:creationId xmlns:p14="http://schemas.microsoft.com/office/powerpoint/2010/main" val="356510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555" y="1577397"/>
            <a:ext cx="10515600" cy="4351338"/>
          </a:xfrm>
          <a:prstGeom prst="rect">
            <a:avLst/>
          </a:prstGeom>
        </p:spPr>
        <p:txBody>
          <a:bodyPr/>
          <a:lstStyle/>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How data sets were collected:</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Data sets were collected using a combination of SpaceX API access and web-scraping techniques</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The “requests” library was used to retrieve the data in both cases</a:t>
            </a: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API data was read in JSON format and converted to Pandas </a:t>
            </a:r>
            <a:r>
              <a:rPr lang="en-US" sz="1800" dirty="0" err="1">
                <a:solidFill>
                  <a:schemeClr val="bg1">
                    <a:lumMod val="65000"/>
                    <a:lumOff val="35000"/>
                  </a:schemeClr>
                </a:solidFill>
                <a:latin typeface="Aptos Display" panose="020B0004020202020204" pitchFamily="34" charset="0"/>
              </a:rPr>
              <a:t>dataframes</a:t>
            </a:r>
            <a:endParaRPr lang="en-US" sz="1800" dirty="0">
              <a:solidFill>
                <a:schemeClr val="bg1">
                  <a:lumMod val="65000"/>
                  <a:lumOff val="35000"/>
                </a:schemeClr>
              </a:solidFill>
              <a:latin typeface="Aptos Display" panose="020B0004020202020204" pitchFamily="34" charset="0"/>
            </a:endParaRPr>
          </a:p>
          <a:p>
            <a:pPr lvl="1">
              <a:lnSpc>
                <a:spcPct val="100000"/>
              </a:lnSpc>
              <a:spcBef>
                <a:spcPts val="1400"/>
              </a:spcBef>
              <a:buClrTx/>
              <a:buFont typeface="Wingdings" panose="05000000000000000000" pitchFamily="2" charset="2"/>
              <a:buChar char="§"/>
            </a:pPr>
            <a:r>
              <a:rPr lang="en-US" sz="1800" dirty="0">
                <a:solidFill>
                  <a:schemeClr val="bg1">
                    <a:lumMod val="65000"/>
                    <a:lumOff val="35000"/>
                  </a:schemeClr>
                </a:solidFill>
                <a:latin typeface="Aptos Display" panose="020B0004020202020204" pitchFamily="34" charset="0"/>
              </a:rPr>
              <a:t>Web data was processed with “</a:t>
            </a:r>
            <a:r>
              <a:rPr lang="en-US" sz="1800" dirty="0" err="1">
                <a:solidFill>
                  <a:schemeClr val="bg1">
                    <a:lumMod val="65000"/>
                    <a:lumOff val="35000"/>
                  </a:schemeClr>
                </a:solidFill>
                <a:latin typeface="Aptos Display" panose="020B0004020202020204" pitchFamily="34" charset="0"/>
              </a:rPr>
              <a:t>BeautifulSoup</a:t>
            </a:r>
            <a:r>
              <a:rPr lang="en-US" sz="1800" dirty="0">
                <a:solidFill>
                  <a:schemeClr val="bg1">
                    <a:lumMod val="65000"/>
                    <a:lumOff val="35000"/>
                  </a:schemeClr>
                </a:solidFill>
                <a:latin typeface="Aptos Display" panose="020B0004020202020204" pitchFamily="34" charset="0"/>
              </a:rPr>
              <a:t>” to extract relevant data to load into Pandas</a:t>
            </a:r>
          </a:p>
          <a:p>
            <a:pPr lvl="1">
              <a:lnSpc>
                <a:spcPct val="100000"/>
              </a:lnSpc>
              <a:spcBef>
                <a:spcPts val="1400"/>
              </a:spcBef>
              <a:buClrTx/>
              <a:buFont typeface="Wingdings" panose="05000000000000000000" pitchFamily="2" charset="2"/>
              <a:buChar char="§"/>
            </a:pPr>
            <a:endParaRPr lang="en-US" sz="1800" dirty="0">
              <a:solidFill>
                <a:schemeClr val="bg1">
                  <a:lumMod val="65000"/>
                  <a:lumOff val="35000"/>
                </a:schemeClr>
              </a:solidFill>
              <a:latin typeface="Aptos SemiBold" panose="020B0004020202020204" pitchFamily="34" charset="0"/>
            </a:endParaRPr>
          </a:p>
          <a:p>
            <a:pPr>
              <a:lnSpc>
                <a:spcPct val="100000"/>
              </a:lnSpc>
              <a:spcBef>
                <a:spcPts val="1400"/>
              </a:spcBef>
              <a:buClrTx/>
              <a:buFont typeface="Wingdings" panose="05000000000000000000" pitchFamily="2" charset="2"/>
              <a:buChar char="§"/>
            </a:pPr>
            <a:r>
              <a:rPr lang="en-US" sz="2200" dirty="0">
                <a:solidFill>
                  <a:schemeClr val="bg1">
                    <a:lumMod val="65000"/>
                    <a:lumOff val="35000"/>
                  </a:schemeClr>
                </a:solidFill>
                <a:latin typeface="Aptos SemiBold" panose="020B0004020202020204" pitchFamily="34" charset="0"/>
              </a:rPr>
              <a:t>The following slides detail the collection process with flow charts and further details about the location of the collected data</a:t>
            </a:r>
          </a:p>
          <a:p>
            <a:pPr marL="0" indent="0">
              <a:buNone/>
            </a:pPr>
            <a:endParaRPr lang="en-US" dirty="0">
              <a:solidFill>
                <a:schemeClr val="bg1">
                  <a:lumMod val="65000"/>
                  <a:lumOff val="35000"/>
                </a:schemeClr>
              </a:solidFill>
              <a:latin typeface="Aptos SemiBold" panose="020B00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ptos SemiBold" panose="020B0004020202020204" pitchFamily="34" charset="0"/>
              </a:rPr>
              <a:t>Data Collection</a:t>
            </a: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purl.org/dc/elements/1.1/"/>
    <ds:schemaRef ds:uri="http://schemas.openxmlformats.org/package/2006/metadata/core-properties"/>
    <ds:schemaRef ds:uri="http://purl.org/dc/dcmitype/"/>
    <ds:schemaRef ds:uri="155be751-a274-42e8-93fb-f39d3b9bccc8"/>
    <ds:schemaRef ds:uri="http://schemas.microsoft.com/office/2006/documentManagement/types"/>
    <ds:schemaRef ds:uri="http://schemas.microsoft.com/office/2006/metadata/properties"/>
    <ds:schemaRef ds:uri="http://schemas.microsoft.com/office/infopath/2007/PartnerControls"/>
    <ds:schemaRef ds:uri="f80a141d-92ca-4d3d-9308-f7e7b1d44ce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9267</TotalTime>
  <Words>3335</Words>
  <Application>Microsoft Office PowerPoint</Application>
  <PresentationFormat>Widescreen</PresentationFormat>
  <Paragraphs>351</Paragraphs>
  <Slides>53</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Abadi</vt:lpstr>
      <vt:lpstr>Aptos Display</vt:lpstr>
      <vt:lpstr>Aptos SemiBold</vt:lpstr>
      <vt:lpstr>Arial</vt:lpstr>
      <vt:lpstr>Calibri</vt:lpstr>
      <vt:lpstr>Century Gothic</vt:lpstr>
      <vt:lpstr>IBM Plex Mono SemiBold</vt:lpstr>
      <vt:lpstr>Wingdings</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Paul Webb (PAWE)</cp:lastModifiedBy>
  <cp:revision>235</cp:revision>
  <dcterms:created xsi:type="dcterms:W3CDTF">2021-04-29T18:58:34Z</dcterms:created>
  <dcterms:modified xsi:type="dcterms:W3CDTF">2024-05-29T01:59:31Z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